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2.svg" ContentType="image/svg+xml"/>
  <Override PartName="/ppt/media/image24.svg" ContentType="image/svg+xml"/>
  <Override PartName="/ppt/media/image62.svg" ContentType="image/svg+xml"/>
  <Override PartName="/ppt/media/image6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3"/>
  </p:handoutMasterIdLst>
  <p:sldIdLst>
    <p:sldId id="257" r:id="rId3"/>
    <p:sldId id="258" r:id="rId4"/>
    <p:sldId id="338" r:id="rId6"/>
    <p:sldId id="260" r:id="rId7"/>
    <p:sldId id="262" r:id="rId8"/>
    <p:sldId id="264" r:id="rId9"/>
    <p:sldId id="340" r:id="rId10"/>
    <p:sldId id="291" r:id="rId11"/>
    <p:sldId id="339" r:id="rId12"/>
    <p:sldId id="268" r:id="rId13"/>
    <p:sldId id="265" r:id="rId14"/>
    <p:sldId id="341" r:id="rId15"/>
    <p:sldId id="353" r:id="rId16"/>
    <p:sldId id="354" r:id="rId17"/>
    <p:sldId id="271" r:id="rId18"/>
    <p:sldId id="292" r:id="rId19"/>
    <p:sldId id="273" r:id="rId20"/>
    <p:sldId id="336" r:id="rId21"/>
    <p:sldId id="274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1" userDrawn="1">
          <p15:clr>
            <a:srgbClr val="A4A3A4"/>
          </p15:clr>
        </p15:guide>
        <p15:guide id="2" pos="39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E8474"/>
    <a:srgbClr val="608878"/>
    <a:srgbClr val="5B8173"/>
    <a:srgbClr val="55796D"/>
    <a:srgbClr val="8B9F35"/>
    <a:srgbClr val="56796D"/>
    <a:srgbClr val="32534D"/>
    <a:srgbClr val="D9DDD6"/>
    <a:srgbClr val="67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192" y="828"/>
      </p:cViewPr>
      <p:guideLst>
        <p:guide orient="horz" pos="2321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27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62505" y="3310255"/>
            <a:ext cx="6789600" cy="3117029"/>
          </a:xfrm>
          <a:prstGeom prst="rect">
            <a:avLst/>
          </a:prstGeom>
        </p:spPr>
      </p:pic>
      <p:pic>
        <p:nvPicPr>
          <p:cNvPr id="10" name="图片 9" descr="建筑_画板 1 副本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17670" y="3757930"/>
            <a:ext cx="7974000" cy="2669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 副本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13395" y="2303145"/>
            <a:ext cx="4525200" cy="4258253"/>
          </a:xfrm>
          <a:prstGeom prst="rect">
            <a:avLst/>
          </a:prstGeom>
        </p:spPr>
      </p:pic>
      <p:pic>
        <p:nvPicPr>
          <p:cNvPr id="9" name="图片 8" descr="建筑_画板 1 副本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760095" y="3333750"/>
            <a:ext cx="9288000" cy="3109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8830" y="5560060"/>
            <a:ext cx="13790295" cy="141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11.png"/><Relationship Id="rId5" Type="http://schemas.openxmlformats.org/officeDocument/2006/relationships/tags" Target="../tags/tag69.xml"/><Relationship Id="rId4" Type="http://schemas.openxmlformats.org/officeDocument/2006/relationships/image" Target="../media/image10.png"/><Relationship Id="rId3" Type="http://schemas.openxmlformats.org/officeDocument/2006/relationships/tags" Target="../tags/tag68.xml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15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11.xml"/><Relationship Id="rId15" Type="http://schemas.openxmlformats.org/officeDocument/2006/relationships/image" Target="../media/image11.png"/><Relationship Id="rId14" Type="http://schemas.openxmlformats.org/officeDocument/2006/relationships/tags" Target="../tags/tag210.xml"/><Relationship Id="rId13" Type="http://schemas.openxmlformats.org/officeDocument/2006/relationships/image" Target="../media/image10.png"/><Relationship Id="rId12" Type="http://schemas.openxmlformats.org/officeDocument/2006/relationships/tags" Target="../tags/tag209.xml"/><Relationship Id="rId11" Type="http://schemas.openxmlformats.org/officeDocument/2006/relationships/image" Target="../media/image9.png"/><Relationship Id="rId10" Type="http://schemas.openxmlformats.org/officeDocument/2006/relationships/tags" Target="../tags/tag208.xml"/><Relationship Id="rId1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32.png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image" Target="../media/image17.png"/><Relationship Id="rId3" Type="http://schemas.openxmlformats.org/officeDocument/2006/relationships/tags" Target="../tags/tag214.xml"/><Relationship Id="rId25" Type="http://schemas.openxmlformats.org/officeDocument/2006/relationships/slideLayout" Target="../slideLayouts/slideLayout9.xml"/><Relationship Id="rId24" Type="http://schemas.openxmlformats.org/officeDocument/2006/relationships/tags" Target="../tags/tag233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3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image" Target="../media/image17.png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6" Type="http://schemas.openxmlformats.org/officeDocument/2006/relationships/slideLayout" Target="../slideLayouts/slideLayout9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image" Target="../media/image17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257.xml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tags" Target="../tags/tag24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image" Target="../media/image17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270.xml"/><Relationship Id="rId16" Type="http://schemas.openxmlformats.org/officeDocument/2006/relationships/image" Target="../media/image56.jpeg"/><Relationship Id="rId15" Type="http://schemas.openxmlformats.org/officeDocument/2006/relationships/tags" Target="../tags/tag269.xml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image" Target="../media/image15.png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57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82.xml"/><Relationship Id="rId17" Type="http://schemas.openxmlformats.org/officeDocument/2006/relationships/image" Target="../media/image11.png"/><Relationship Id="rId16" Type="http://schemas.openxmlformats.org/officeDocument/2006/relationships/tags" Target="../tags/tag281.xml"/><Relationship Id="rId15" Type="http://schemas.openxmlformats.org/officeDocument/2006/relationships/image" Target="../media/image10.png"/><Relationship Id="rId14" Type="http://schemas.openxmlformats.org/officeDocument/2006/relationships/tags" Target="../tags/tag280.xml"/><Relationship Id="rId13" Type="http://schemas.openxmlformats.org/officeDocument/2006/relationships/image" Target="../media/image9.png"/><Relationship Id="rId12" Type="http://schemas.openxmlformats.org/officeDocument/2006/relationships/tags" Target="../tags/tag279.xml"/><Relationship Id="rId11" Type="http://schemas.openxmlformats.org/officeDocument/2006/relationships/image" Target="../media/image58.jpeg"/><Relationship Id="rId10" Type="http://schemas.openxmlformats.org/officeDocument/2006/relationships/tags" Target="../tags/tag278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image" Target="../media/image32.png"/><Relationship Id="rId4" Type="http://schemas.openxmlformats.org/officeDocument/2006/relationships/tags" Target="../tags/tag284.xml"/><Relationship Id="rId32" Type="http://schemas.openxmlformats.org/officeDocument/2006/relationships/slideLayout" Target="../slideLayouts/slideLayout9.xml"/><Relationship Id="rId31" Type="http://schemas.openxmlformats.org/officeDocument/2006/relationships/tags" Target="../tags/tag305.xml"/><Relationship Id="rId30" Type="http://schemas.openxmlformats.org/officeDocument/2006/relationships/image" Target="../media/image64.svg"/><Relationship Id="rId3" Type="http://schemas.openxmlformats.org/officeDocument/2006/relationships/tags" Target="../tags/tag283.xml"/><Relationship Id="rId29" Type="http://schemas.openxmlformats.org/officeDocument/2006/relationships/image" Target="../media/image63.png"/><Relationship Id="rId28" Type="http://schemas.openxmlformats.org/officeDocument/2006/relationships/tags" Target="../tags/tag304.xml"/><Relationship Id="rId27" Type="http://schemas.openxmlformats.org/officeDocument/2006/relationships/image" Target="../media/image62.svg"/><Relationship Id="rId26" Type="http://schemas.openxmlformats.org/officeDocument/2006/relationships/image" Target="../media/image61.png"/><Relationship Id="rId25" Type="http://schemas.openxmlformats.org/officeDocument/2006/relationships/tags" Target="../tags/tag303.xml"/><Relationship Id="rId24" Type="http://schemas.openxmlformats.org/officeDocument/2006/relationships/tags" Target="../tags/tag302.xml"/><Relationship Id="rId23" Type="http://schemas.openxmlformats.org/officeDocument/2006/relationships/tags" Target="../tags/tag301.xml"/><Relationship Id="rId22" Type="http://schemas.openxmlformats.org/officeDocument/2006/relationships/tags" Target="../tags/tag300.xml"/><Relationship Id="rId21" Type="http://schemas.openxmlformats.org/officeDocument/2006/relationships/tags" Target="../tags/tag299.xml"/><Relationship Id="rId20" Type="http://schemas.openxmlformats.org/officeDocument/2006/relationships/tags" Target="../tags/tag298.xml"/><Relationship Id="rId2" Type="http://schemas.openxmlformats.org/officeDocument/2006/relationships/image" Target="../media/image60.jpeg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image" Target="../media/image17.png"/><Relationship Id="rId5" Type="http://schemas.openxmlformats.org/officeDocument/2006/relationships/tags" Target="../tags/tag309.xml"/><Relationship Id="rId4" Type="http://schemas.openxmlformats.org/officeDocument/2006/relationships/image" Target="../media/image65.jpe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3.xml"/><Relationship Id="rId5" Type="http://schemas.openxmlformats.org/officeDocument/2006/relationships/image" Target="../media/image67.png"/><Relationship Id="rId4" Type="http://schemas.openxmlformats.org/officeDocument/2006/relationships/image" Target="../media/image9.png"/><Relationship Id="rId3" Type="http://schemas.openxmlformats.org/officeDocument/2006/relationships/tags" Target="../tags/tag322.xml"/><Relationship Id="rId2" Type="http://schemas.openxmlformats.org/officeDocument/2006/relationships/image" Target="../media/image66.jpeg"/><Relationship Id="rId1" Type="http://schemas.openxmlformats.org/officeDocument/2006/relationships/tags" Target="../tags/tag32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6.xml"/><Relationship Id="rId4" Type="http://schemas.openxmlformats.org/officeDocument/2006/relationships/image" Target="../media/image9.png"/><Relationship Id="rId3" Type="http://schemas.openxmlformats.org/officeDocument/2006/relationships/tags" Target="../tags/tag325.xml"/><Relationship Id="rId2" Type="http://schemas.openxmlformats.org/officeDocument/2006/relationships/image" Target="../media/image66.jpeg"/><Relationship Id="rId1" Type="http://schemas.openxmlformats.org/officeDocument/2006/relationships/tags" Target="../tags/tag3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9.png"/><Relationship Id="rId2" Type="http://schemas.openxmlformats.org/officeDocument/2006/relationships/tags" Target="../tags/tag73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9.png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15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14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9.xml"/><Relationship Id="rId14" Type="http://schemas.openxmlformats.org/officeDocument/2006/relationships/image" Target="../media/image11.png"/><Relationship Id="rId13" Type="http://schemas.openxmlformats.org/officeDocument/2006/relationships/image" Target="../media/image16.jpeg"/><Relationship Id="rId12" Type="http://schemas.openxmlformats.org/officeDocument/2006/relationships/image" Target="../media/image10.png"/><Relationship Id="rId11" Type="http://schemas.openxmlformats.org/officeDocument/2006/relationships/tags" Target="../tags/tag98.xml"/><Relationship Id="rId10" Type="http://schemas.openxmlformats.org/officeDocument/2006/relationships/image" Target="../media/image9.png"/><Relationship Id="rId1" Type="http://schemas.openxmlformats.org/officeDocument/2006/relationships/tags" Target="../tags/tag9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17.png"/><Relationship Id="rId3" Type="http://schemas.openxmlformats.org/officeDocument/2006/relationships/tags" Target="../tags/tag102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101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image" Target="../media/image19.png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image" Target="../media/image18.jpeg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10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15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28.xml"/><Relationship Id="rId15" Type="http://schemas.openxmlformats.org/officeDocument/2006/relationships/image" Target="../media/image11.png"/><Relationship Id="rId14" Type="http://schemas.openxmlformats.org/officeDocument/2006/relationships/tags" Target="../tags/tag127.xml"/><Relationship Id="rId13" Type="http://schemas.openxmlformats.org/officeDocument/2006/relationships/image" Target="../media/image10.png"/><Relationship Id="rId12" Type="http://schemas.openxmlformats.org/officeDocument/2006/relationships/tags" Target="../tags/tag126.xml"/><Relationship Id="rId11" Type="http://schemas.openxmlformats.org/officeDocument/2006/relationships/image" Target="../media/image9.png"/><Relationship Id="rId10" Type="http://schemas.openxmlformats.org/officeDocument/2006/relationships/tags" Target="../tags/tag125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3" Type="http://schemas.openxmlformats.org/officeDocument/2006/relationships/slideLayout" Target="../slideLayouts/slideLayout4.xml"/><Relationship Id="rId32" Type="http://schemas.openxmlformats.org/officeDocument/2006/relationships/tags" Target="../tags/tag149.xml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tags" Target="../tags/tag131.xml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30.xml"/><Relationship Id="rId19" Type="http://schemas.openxmlformats.org/officeDocument/2006/relationships/tags" Target="../tags/tag142.xml"/><Relationship Id="rId18" Type="http://schemas.openxmlformats.org/officeDocument/2006/relationships/image" Target="../media/image25.png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image" Target="../media/image24.svg"/><Relationship Id="rId14" Type="http://schemas.openxmlformats.org/officeDocument/2006/relationships/image" Target="../media/image23.png"/><Relationship Id="rId13" Type="http://schemas.openxmlformats.org/officeDocument/2006/relationships/tags" Target="../tags/tag139.xml"/><Relationship Id="rId12" Type="http://schemas.openxmlformats.org/officeDocument/2006/relationships/image" Target="../media/image22.svg"/><Relationship Id="rId11" Type="http://schemas.openxmlformats.org/officeDocument/2006/relationships/image" Target="../media/image21.png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7.png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2" Type="http://schemas.openxmlformats.org/officeDocument/2006/relationships/slideLayout" Target="../slideLayouts/slideLayout9.xml"/><Relationship Id="rId31" Type="http://schemas.openxmlformats.org/officeDocument/2006/relationships/tags" Target="../tags/tag173.xml"/><Relationship Id="rId30" Type="http://schemas.openxmlformats.org/officeDocument/2006/relationships/image" Target="../media/image37.png"/><Relationship Id="rId3" Type="http://schemas.openxmlformats.org/officeDocument/2006/relationships/tags" Target="../tags/tag152.xml"/><Relationship Id="rId29" Type="http://schemas.openxmlformats.org/officeDocument/2006/relationships/image" Target="../media/image36.png"/><Relationship Id="rId28" Type="http://schemas.openxmlformats.org/officeDocument/2006/relationships/tags" Target="../tags/tag172.xml"/><Relationship Id="rId27" Type="http://schemas.openxmlformats.org/officeDocument/2006/relationships/image" Target="../media/image35.png"/><Relationship Id="rId26" Type="http://schemas.openxmlformats.org/officeDocument/2006/relationships/tags" Target="../tags/tag171.xml"/><Relationship Id="rId25" Type="http://schemas.openxmlformats.org/officeDocument/2006/relationships/tags" Target="../tags/tag170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image" Target="../media/image34.png"/><Relationship Id="rId20" Type="http://schemas.openxmlformats.org/officeDocument/2006/relationships/tags" Target="../tags/tag166.xml"/><Relationship Id="rId2" Type="http://schemas.openxmlformats.org/officeDocument/2006/relationships/tags" Target="../tags/tag151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image" Target="../media/image33.jpeg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image" Target="../media/image32.png"/><Relationship Id="rId10" Type="http://schemas.openxmlformats.org/officeDocument/2006/relationships/tags" Target="../tags/tag158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image" Target="../media/image17.png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9" Type="http://schemas.openxmlformats.org/officeDocument/2006/relationships/slideLayout" Target="../slideLayouts/slideLayout9.xml"/><Relationship Id="rId38" Type="http://schemas.openxmlformats.org/officeDocument/2006/relationships/tags" Target="../tags/tag200.xml"/><Relationship Id="rId37" Type="http://schemas.openxmlformats.org/officeDocument/2006/relationships/image" Target="../media/image46.png"/><Relationship Id="rId36" Type="http://schemas.openxmlformats.org/officeDocument/2006/relationships/image" Target="../media/image45.png"/><Relationship Id="rId35" Type="http://schemas.openxmlformats.org/officeDocument/2006/relationships/image" Target="../media/image44.png"/><Relationship Id="rId34" Type="http://schemas.openxmlformats.org/officeDocument/2006/relationships/image" Target="../media/image43.png"/><Relationship Id="rId33" Type="http://schemas.openxmlformats.org/officeDocument/2006/relationships/image" Target="../media/image42.jpeg"/><Relationship Id="rId32" Type="http://schemas.openxmlformats.org/officeDocument/2006/relationships/tags" Target="../tags/tag199.xml"/><Relationship Id="rId31" Type="http://schemas.openxmlformats.org/officeDocument/2006/relationships/tags" Target="../tags/tag198.xml"/><Relationship Id="rId30" Type="http://schemas.openxmlformats.org/officeDocument/2006/relationships/image" Target="../media/image41.png"/><Relationship Id="rId3" Type="http://schemas.openxmlformats.org/officeDocument/2006/relationships/tags" Target="../tags/tag176.xml"/><Relationship Id="rId29" Type="http://schemas.openxmlformats.org/officeDocument/2006/relationships/tags" Target="../tags/tag197.xml"/><Relationship Id="rId28" Type="http://schemas.openxmlformats.org/officeDocument/2006/relationships/tags" Target="../tags/tag196.xml"/><Relationship Id="rId27" Type="http://schemas.openxmlformats.org/officeDocument/2006/relationships/tags" Target="../tags/tag195.xml"/><Relationship Id="rId26" Type="http://schemas.openxmlformats.org/officeDocument/2006/relationships/tags" Target="../tags/tag194.xml"/><Relationship Id="rId25" Type="http://schemas.openxmlformats.org/officeDocument/2006/relationships/image" Target="../media/image40.png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image" Target="../media/image39.png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5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image" Target="../media/image38.png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image" Target="../media/image32.png"/><Relationship Id="rId10" Type="http://schemas.openxmlformats.org/officeDocument/2006/relationships/tags" Target="../tags/tag182.xml"/><Relationship Id="rId1" Type="http://schemas.openxmlformats.org/officeDocument/2006/relationships/tags" Target="../tags/tag1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校标、校名-透空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图片 10" descr="底图-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未标题-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2268855" y="1924685"/>
            <a:ext cx="811276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稀疏学习优化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特征选择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dist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算法比较与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性能评估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4647200" y="4662639"/>
            <a:ext cx="965959" cy="13383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R="0" lvl="0" indent="0" algn="dist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答辩人：</a:t>
            </a:r>
            <a:endParaRPr kumimoji="1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R="0" lvl="0" indent="0" algn="dist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   业：</a:t>
            </a:r>
            <a:endParaRPr kumimoji="1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R="0" lvl="0" indent="0" algn="dist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导   师：</a:t>
            </a:r>
            <a:endParaRPr kumimoji="1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9450" y="5205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数学系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59450" y="5632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王征宇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59450" y="47796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王佳鹏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3752"/>
          <p:cNvPicPr>
            <a:picLocks noChangeAspect="1"/>
          </p:cNvPicPr>
          <p:nvPr/>
        </p:nvPicPr>
        <p:blipFill>
          <a:blip r:embed="rId1"/>
          <a:srcRect t="15855"/>
          <a:stretch>
            <a:fillRect/>
          </a:stretch>
        </p:blipFill>
        <p:spPr>
          <a:xfrm>
            <a:off x="0" y="0"/>
            <a:ext cx="1222565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33020" y="-635"/>
            <a:ext cx="1225867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22502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8" name="图片 7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69" y="2903856"/>
            <a:ext cx="368574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数值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WechatIMG37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"/>
          <a:srcRect l="263" t="-9" r="33072" b="9"/>
          <a:stretch>
            <a:fillRect/>
          </a:stretch>
        </p:blipFill>
        <p:spPr>
          <a:xfrm>
            <a:off x="7300599" y="1697363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/>
          <p:cNvSpPr txBox="1"/>
          <p:nvPr>
            <p:custDataLst>
              <p:tags r:id="rId8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对象1"/>
          <p:cNvSpPr/>
          <p:nvPr>
            <p:custDataLst>
              <p:tags r:id="rId10"/>
            </p:custDataLst>
          </p:nvPr>
        </p:nvSpPr>
        <p:spPr>
          <a:xfrm>
            <a:off x="4843352" y="3131402"/>
            <a:ext cx="7365337" cy="1330928"/>
          </a:xfrm>
          <a:custGeom>
            <a:avLst/>
            <a:gdLst/>
            <a:ahLst/>
            <a:cxnLst/>
            <a:rect l="l" t="t" r="r" b="b"/>
            <a:pathLst>
              <a:path w="6409944" h="114300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07745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对象2"/>
          <p:cNvSpPr/>
          <p:nvPr>
            <p:custDataLst>
              <p:tags r:id="rId11"/>
            </p:custDataLst>
          </p:nvPr>
        </p:nvSpPr>
        <p:spPr>
          <a:xfrm>
            <a:off x="3489779" y="1638515"/>
            <a:ext cx="8718909" cy="1318358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对象3"/>
          <p:cNvSpPr/>
          <p:nvPr>
            <p:custDataLst>
              <p:tags r:id="rId12"/>
            </p:custDataLst>
          </p:nvPr>
        </p:nvSpPr>
        <p:spPr>
          <a:xfrm>
            <a:off x="3474740" y="4636387"/>
            <a:ext cx="8718909" cy="1330928"/>
          </a:xfrm>
          <a:custGeom>
            <a:avLst/>
            <a:gdLst/>
            <a:ahLst/>
            <a:cxnLst/>
            <a:rect l="l" t="t" r="r" b="b"/>
            <a:pathLst>
              <a:path w="7580376" h="114300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27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对象5"/>
          <p:cNvSpPr/>
          <p:nvPr>
            <p:custDataLst>
              <p:tags r:id="rId13"/>
            </p:custDataLst>
          </p:nvPr>
        </p:nvSpPr>
        <p:spPr>
          <a:xfrm>
            <a:off x="3463161" y="1242815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6796D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01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14" name="对象6"/>
          <p:cNvSpPr/>
          <p:nvPr>
            <p:custDataLst>
              <p:tags r:id="rId14"/>
            </p:custDataLst>
          </p:nvPr>
        </p:nvSpPr>
        <p:spPr>
          <a:xfrm>
            <a:off x="4646696" y="3382948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6796D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02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16" name="对象7"/>
          <p:cNvSpPr/>
          <p:nvPr>
            <p:custDataLst>
              <p:tags r:id="rId15"/>
            </p:custDataLst>
          </p:nvPr>
        </p:nvSpPr>
        <p:spPr>
          <a:xfrm>
            <a:off x="3463161" y="5517757"/>
            <a:ext cx="851794" cy="851794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6796D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rPr>
              <a:t>03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16"/>
            </p:custDataLst>
          </p:nvPr>
        </p:nvSpPr>
        <p:spPr>
          <a:xfrm>
            <a:off x="4843145" y="1820545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</a:t>
            </a:r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选取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4843145" y="2198370"/>
            <a:ext cx="4493895" cy="33337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选择两个计算机视觉数据集作数值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5740400" y="334073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特征选择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5737860" y="3709670"/>
            <a:ext cx="4549140" cy="41338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应用所介绍的稀疏学习方法做特征选择。</a:t>
            </a:r>
            <a:endParaRPr lang="zh-CN" altLang="en-US" sz="16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4857750" y="481774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/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r>
              <a:rPr lang="zh-CN" altLang="en-US" sz="1600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评分</a:t>
            </a:r>
            <a:endParaRPr lang="zh-CN" altLang="en-US" sz="1600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1"/>
            </p:custDataLst>
          </p:nvPr>
        </p:nvSpPr>
        <p:spPr>
          <a:xfrm>
            <a:off x="4843145" y="5193030"/>
            <a:ext cx="4563110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使用机器学习模型对特征选择之后得到的数据集做预测，得到准确度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评分。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对象10"/>
          <p:cNvSpPr/>
          <p:nvPr>
            <p:custDataLst>
              <p:tags r:id="rId22"/>
            </p:custDataLst>
          </p:nvPr>
        </p:nvSpPr>
        <p:spPr>
          <a:xfrm>
            <a:off x="930255" y="2185409"/>
            <a:ext cx="3273552" cy="3273552"/>
          </a:xfrm>
          <a:custGeom>
            <a:avLst/>
            <a:gdLst/>
            <a:ahLst/>
            <a:cxnLst/>
            <a:rect l="l" t="t" r="r" b="b"/>
            <a:pathLst>
              <a:path w="3273552" h="3273552">
                <a:moveTo>
                  <a:pt x="1801368" y="630936"/>
                </a:moveTo>
                <a:cubicBezTo>
                  <a:pt x="1709928" y="539496"/>
                  <a:pt x="1563624" y="539496"/>
                  <a:pt x="1472184" y="630936"/>
                </a:cubicBezTo>
                <a:lnTo>
                  <a:pt x="630936" y="1472184"/>
                </a:lnTo>
                <a:cubicBezTo>
                  <a:pt x="539496" y="1563624"/>
                  <a:pt x="539496" y="1709928"/>
                  <a:pt x="630936" y="1801368"/>
                </a:cubicBezTo>
                <a:lnTo>
                  <a:pt x="1472184" y="2642616"/>
                </a:lnTo>
                <a:cubicBezTo>
                  <a:pt x="1563624" y="2734056"/>
                  <a:pt x="1709928" y="2734056"/>
                  <a:pt x="1801368" y="2642616"/>
                </a:cubicBezTo>
                <a:lnTo>
                  <a:pt x="2642616" y="1801368"/>
                </a:lnTo>
                <a:cubicBezTo>
                  <a:pt x="2734056" y="1709928"/>
                  <a:pt x="2734056" y="1563624"/>
                  <a:pt x="2642616" y="1472184"/>
                </a:cubicBezTo>
                <a:lnTo>
                  <a:pt x="1801368" y="630936"/>
                </a:lnTo>
                <a:moveTo>
                  <a:pt x="137160" y="1307592"/>
                </a:moveTo>
                <a:cubicBezTo>
                  <a:pt x="-45720" y="1490472"/>
                  <a:pt x="-45720" y="1783080"/>
                  <a:pt x="137160" y="1965960"/>
                </a:cubicBezTo>
                <a:lnTo>
                  <a:pt x="1307592" y="3136392"/>
                </a:lnTo>
                <a:cubicBezTo>
                  <a:pt x="1490472" y="3319272"/>
                  <a:pt x="1783080" y="3319272"/>
                  <a:pt x="1965960" y="3136392"/>
                </a:cubicBezTo>
                <a:lnTo>
                  <a:pt x="3136392" y="1965960"/>
                </a:lnTo>
                <a:cubicBezTo>
                  <a:pt x="3319272" y="1783080"/>
                  <a:pt x="3319272" y="1490472"/>
                  <a:pt x="3136392" y="1307592"/>
                </a:cubicBezTo>
                <a:lnTo>
                  <a:pt x="1965960" y="137160"/>
                </a:lnTo>
                <a:cubicBezTo>
                  <a:pt x="1783080" y="-45720"/>
                  <a:pt x="1490472" y="-45720"/>
                  <a:pt x="1307592" y="137160"/>
                </a:cubicBezTo>
                <a:lnTo>
                  <a:pt x="137160" y="1307592"/>
                </a:lnTo>
              </a:path>
            </a:pathLst>
          </a:custGeom>
          <a:gradFill>
            <a:gsLst>
              <a:gs pos="0">
                <a:srgbClr val="8B9F35"/>
              </a:gs>
              <a:gs pos="66000">
                <a:srgbClr val="8B9F35"/>
              </a:gs>
              <a:gs pos="100000">
                <a:srgbClr val="C9D8D1">
                  <a:alpha val="100000"/>
                </a:srgbClr>
              </a:gs>
            </a:gsLst>
            <a:lin ang="540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对象12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1487031" y="2742185"/>
            <a:ext cx="2160000" cy="2160000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solidFill>
            <a:srgbClr val="FFFFFF"/>
          </a:solidFill>
        </p:spPr>
        <p:txBody>
          <a:bodyPr anchor="ctr" anchorCtr="0">
            <a:normAutofit/>
          </a:bodyPr>
          <a:p>
            <a:pPr algn="ctr"/>
            <a:r>
              <a:rPr lang="zh-CN" altLang="en-US" sz="2000" b="1" spc="3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数值实验</a:t>
            </a:r>
            <a:r>
              <a:rPr lang="zh-CN" altLang="en-US" sz="2000" b="1" spc="3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过程</a:t>
            </a:r>
            <a:endParaRPr lang="zh-CN" altLang="en-US" sz="2000" b="1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数值实验（数据集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选取）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380" y="1380490"/>
            <a:ext cx="6228080" cy="1595120"/>
          </a:xfrm>
          <a:prstGeom prst="rect">
            <a:avLst/>
          </a:prstGeom>
        </p:spPr>
      </p:pic>
      <p:pic>
        <p:nvPicPr>
          <p:cNvPr id="18" name="图片 17" descr="9"/>
          <p:cNvPicPr>
            <a:picLocks noChangeAspect="1"/>
          </p:cNvPicPr>
          <p:nvPr/>
        </p:nvPicPr>
        <p:blipFill>
          <a:blip r:embed="rId8"/>
          <a:srcRect t="46648"/>
          <a:stretch>
            <a:fillRect/>
          </a:stretch>
        </p:blipFill>
        <p:spPr>
          <a:xfrm>
            <a:off x="5072380" y="3429000"/>
            <a:ext cx="6350635" cy="29438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434340" y="1932305"/>
            <a:ext cx="35153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 26 个英文字母数据集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0"/>
            </p:custDataLst>
          </p:nvPr>
        </p:nvSpPr>
        <p:spPr>
          <a:xfrm>
            <a:off x="4283382" y="19223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1"/>
            </p:custDataLst>
          </p:nvPr>
        </p:nvCxnSpPr>
        <p:spPr>
          <a:xfrm>
            <a:off x="389255" y="24758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389255" y="4049395"/>
            <a:ext cx="347027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手写中文</a:t>
            </a:r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数字零到亿数据集</a:t>
            </a:r>
            <a:endParaRPr lang="zh-CN" altLang="en-US" sz="2000" b="1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平行四边形 25"/>
          <p:cNvSpPr/>
          <p:nvPr>
            <p:custDataLst>
              <p:tags r:id="rId13"/>
            </p:custDataLst>
          </p:nvPr>
        </p:nvSpPr>
        <p:spPr>
          <a:xfrm>
            <a:off x="4328467" y="40394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B9F35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4"/>
            </p:custDataLst>
          </p:nvPr>
        </p:nvCxnSpPr>
        <p:spPr>
          <a:xfrm>
            <a:off x="434340" y="4592955"/>
            <a:ext cx="4354830" cy="0"/>
          </a:xfrm>
          <a:prstGeom prst="line">
            <a:avLst/>
          </a:prstGeom>
          <a:ln w="11430">
            <a:solidFill>
              <a:srgbClr val="8B9F35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数值实验（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特征选择）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34340" y="1932305"/>
            <a:ext cx="35153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 26 个英文字母数据集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8"/>
            </p:custDataLst>
          </p:nvPr>
        </p:nvSpPr>
        <p:spPr>
          <a:xfrm>
            <a:off x="4283382" y="19223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9"/>
            </p:custDataLst>
          </p:nvPr>
        </p:nvCxnSpPr>
        <p:spPr>
          <a:xfrm>
            <a:off x="389255" y="24758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389255" y="4049395"/>
            <a:ext cx="347027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手写中文</a:t>
            </a:r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数字零到亿数据集</a:t>
            </a:r>
            <a:endParaRPr lang="zh-CN" altLang="en-US" sz="2000" b="1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平行四边形 25"/>
          <p:cNvSpPr/>
          <p:nvPr>
            <p:custDataLst>
              <p:tags r:id="rId11"/>
            </p:custDataLst>
          </p:nvPr>
        </p:nvSpPr>
        <p:spPr>
          <a:xfrm>
            <a:off x="4328467" y="40394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B9F35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434340" y="4592955"/>
            <a:ext cx="4354830" cy="0"/>
          </a:xfrm>
          <a:prstGeom prst="line">
            <a:avLst/>
          </a:prstGeom>
          <a:ln w="11430">
            <a:solidFill>
              <a:srgbClr val="8B9F35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2" name="图片 1" descr="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255" y="2739390"/>
            <a:ext cx="4218305" cy="860425"/>
          </a:xfrm>
          <a:prstGeom prst="rect">
            <a:avLst/>
          </a:prstGeom>
        </p:spPr>
      </p:pic>
      <p:pic>
        <p:nvPicPr>
          <p:cNvPr id="3" name="图片 2" descr="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255" y="4972050"/>
            <a:ext cx="4172585" cy="76835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0715" y="998220"/>
            <a:ext cx="5767705" cy="2736850"/>
          </a:xfrm>
          <a:prstGeom prst="rect">
            <a:avLst/>
          </a:prstGeom>
        </p:spPr>
      </p:pic>
      <p:pic>
        <p:nvPicPr>
          <p:cNvPr id="12" name="图片 11" descr="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0715" y="3820795"/>
            <a:ext cx="5767705" cy="281241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数值实验（模型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评分）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316355" y="1932305"/>
            <a:ext cx="35153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 26 个英文字母数据集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8"/>
            </p:custDataLst>
          </p:nvPr>
        </p:nvSpPr>
        <p:spPr>
          <a:xfrm>
            <a:off x="5165397" y="19223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9"/>
            </p:custDataLst>
          </p:nvPr>
        </p:nvCxnSpPr>
        <p:spPr>
          <a:xfrm>
            <a:off x="1271270" y="24758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1271270" y="4092575"/>
            <a:ext cx="347027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手写中文</a:t>
            </a:r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数字零到亿数据集</a:t>
            </a:r>
            <a:endParaRPr lang="zh-CN" altLang="en-US" sz="2000" b="1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平行四边形 25"/>
          <p:cNvSpPr/>
          <p:nvPr>
            <p:custDataLst>
              <p:tags r:id="rId11"/>
            </p:custDataLst>
          </p:nvPr>
        </p:nvSpPr>
        <p:spPr>
          <a:xfrm>
            <a:off x="5210482" y="408262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B9F35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1316355" y="4636135"/>
            <a:ext cx="4354830" cy="0"/>
          </a:xfrm>
          <a:prstGeom prst="line">
            <a:avLst/>
          </a:prstGeom>
          <a:ln w="11430">
            <a:solidFill>
              <a:srgbClr val="8B9F35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10" name="图片 9" descr="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340" y="2739390"/>
            <a:ext cx="4848860" cy="852805"/>
          </a:xfrm>
          <a:prstGeom prst="rect">
            <a:avLst/>
          </a:prstGeom>
        </p:spPr>
      </p:pic>
      <p:pic>
        <p:nvPicPr>
          <p:cNvPr id="13" name="图片 12" descr="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1270" y="4950460"/>
            <a:ext cx="4157345" cy="775970"/>
          </a:xfrm>
          <a:prstGeom prst="rect">
            <a:avLst/>
          </a:prstGeom>
        </p:spPr>
      </p:pic>
      <p:sp>
        <p:nvSpPr>
          <p:cNvPr id="14" name="任意多边形: 形状 10"/>
          <p:cNvSpPr/>
          <p:nvPr>
            <p:custDataLst>
              <p:tags r:id="rId15"/>
            </p:custDataLst>
          </p:nvPr>
        </p:nvSpPr>
        <p:spPr>
          <a:xfrm>
            <a:off x="675576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 rotWithShape="1">
            <a:blip r:embed="rId16" cstate="screen"/>
            <a:tile tx="-927100" ty="-101600" sx="17000" sy="17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微信图片_202312261426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微信图片_202312261426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7300585" y="1697370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-523875" y="5273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0070" y="1619885"/>
            <a:ext cx="2756535" cy="2740660"/>
          </a:xfrm>
          <a:prstGeom prst="rect">
            <a:avLst/>
          </a:prstGeom>
        </p:spPr>
      </p:pic>
      <p:pic>
        <p:nvPicPr>
          <p:cNvPr id="31" name="图片 30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45" y="3479800"/>
            <a:ext cx="2762885" cy="274701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3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5" name="图片 24" descr="建筑-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59" name="椭圆 58"/>
          <p:cNvSpPr/>
          <p:nvPr>
            <p:custDataLst>
              <p:tags r:id="rId6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7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 descr="建筑-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>
            <p:custDataLst>
              <p:tags r:id="rId10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实验结果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12"/>
            </p:custDataLst>
          </p:nvPr>
        </p:nvSpPr>
        <p:spPr>
          <a:xfrm>
            <a:off x="2467610" y="474726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82A09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D0FF"/>
                </a:solidFill>
              </a14:hiddenFill>
            </a:ext>
          </a:extLst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3"/>
            </p:custDataLst>
          </p:nvPr>
        </p:nvSpPr>
        <p:spPr>
          <a:xfrm>
            <a:off x="1127760" y="3916680"/>
            <a:ext cx="2367280" cy="665480"/>
          </a:xfrm>
          <a:prstGeom prst="rect">
            <a:avLst/>
          </a:prstGeom>
          <a:solidFill>
            <a:srgbClr val="82A09A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4"/>
            </p:custDataLst>
          </p:nvPr>
        </p:nvSpPr>
        <p:spPr>
          <a:xfrm>
            <a:off x="1236980" y="4025265"/>
            <a:ext cx="2367280" cy="590550"/>
          </a:xfrm>
          <a:prstGeom prst="rect">
            <a:avLst/>
          </a:prstGeom>
          <a:solidFill>
            <a:srgbClr val="56796D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5"/>
            </p:custDataLst>
          </p:nvPr>
        </p:nvSpPr>
        <p:spPr>
          <a:xfrm>
            <a:off x="1597025" y="4093210"/>
            <a:ext cx="17837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特征数较少</a:t>
            </a:r>
            <a:r>
              <a:rPr lang="zh-CN" altLang="en-US" sz="18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endParaRPr lang="zh-CN" altLang="en-US" sz="18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2369185" y="2237740"/>
            <a:ext cx="3259455" cy="1052830"/>
          </a:xfrm>
          <a:prstGeom prst="rect">
            <a:avLst/>
          </a:prstGeom>
        </p:spPr>
        <p:txBody>
          <a:bodyPr wrap="square"/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基于向量的Lasso 和弹性网络</a:t>
            </a:r>
            <a:r>
              <a:rPr lang="zh-CN" altLang="en-US" sz="12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算法是合适的选择。这两种方法具有较快的速度和较强的可解释性，同时在准确度上与其他方法相差不大。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val 24"/>
          <p:cNvSpPr/>
          <p:nvPr>
            <p:custDataLst>
              <p:tags r:id="rId17"/>
            </p:custDataLst>
          </p:nvPr>
        </p:nvSpPr>
        <p:spPr>
          <a:xfrm>
            <a:off x="3715385" y="1441450"/>
            <a:ext cx="675640" cy="675640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微软雅黑" panose="020B0503020204020204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18"/>
            </p:custDataLst>
          </p:nvPr>
        </p:nvSpPr>
        <p:spPr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8B9F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D0FF"/>
                </a:solidFill>
              </a14:hiddenFill>
            </a:ext>
          </a:extLst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9"/>
            </p:custDataLst>
          </p:nvPr>
        </p:nvSpPr>
        <p:spPr>
          <a:xfrm>
            <a:off x="8587105" y="2901315"/>
            <a:ext cx="2367280" cy="590550"/>
          </a:xfrm>
          <a:prstGeom prst="rect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20"/>
            </p:custDataLst>
          </p:nvPr>
        </p:nvSpPr>
        <p:spPr>
          <a:xfrm>
            <a:off x="8477885" y="2792095"/>
            <a:ext cx="2367280" cy="665480"/>
          </a:xfrm>
          <a:prstGeom prst="rect">
            <a:avLst/>
          </a:prstGeom>
          <a:solidFill>
            <a:srgbClr val="8B9F35">
              <a:alpha val="29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21"/>
            </p:custDataLst>
          </p:nvPr>
        </p:nvSpPr>
        <p:spPr>
          <a:xfrm>
            <a:off x="6633210" y="4549140"/>
            <a:ext cx="3259455" cy="1421130"/>
          </a:xfrm>
          <a:prstGeom prst="rect">
            <a:avLst/>
          </a:prstGeom>
        </p:spPr>
        <p:txBody>
          <a:bodyPr wrap="square"/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基于矩阵的正则化方法更为合适。这些方法能够更全面地考虑特征间的相互影响，通过选择维数较少的数据子集来减少内存使用，同时提高模型预测的准确度。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2"/>
            </p:custDataLst>
          </p:nvPr>
        </p:nvSpPr>
        <p:spPr>
          <a:xfrm>
            <a:off x="8865870" y="2968625"/>
            <a:ext cx="182499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b="1" spc="3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特征数较</a:t>
            </a:r>
            <a:r>
              <a:rPr lang="zh-CN" altLang="en-US" sz="1800" b="1" spc="3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多时</a:t>
            </a:r>
            <a:endParaRPr lang="zh-CN" altLang="en-US" sz="18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val 24"/>
          <p:cNvSpPr/>
          <p:nvPr>
            <p:custDataLst>
              <p:tags r:id="rId23"/>
            </p:custDataLst>
          </p:nvPr>
        </p:nvSpPr>
        <p:spPr>
          <a:xfrm>
            <a:off x="7962265" y="5723255"/>
            <a:ext cx="675640" cy="67564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>
              <a:cs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4"/>
            </p:custDataLst>
          </p:nvPr>
        </p:nvCxnSpPr>
        <p:spPr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82A09A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38" name="图形 3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32" name="图形 3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57154" y="1619865"/>
            <a:ext cx="390601" cy="36000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微信图片_202312261426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8240" b="5976"/>
          <a:stretch>
            <a:fillRect/>
          </a:stretch>
        </p:blipFill>
        <p:spPr>
          <a:xfrm>
            <a:off x="0" y="4208780"/>
            <a:ext cx="12192000" cy="2649220"/>
          </a:xfrm>
          <a:prstGeom prst="rect">
            <a:avLst/>
          </a:prstGeom>
        </p:spPr>
      </p:pic>
      <p:pic>
        <p:nvPicPr>
          <p:cNvPr id="2" name="图片 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未来展望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1087755" y="184086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稀疏学习算法的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087755" y="2482850"/>
            <a:ext cx="4399915" cy="8102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不仅能够提供高度可解释的特征选择结果，还能在模型训练过程中实现特征选择，从而降低模型复杂性，提高模型的泛化能力和计算效率。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平行四边形 20"/>
          <p:cNvSpPr/>
          <p:nvPr>
            <p:custDataLst>
              <p:tags r:id="rId11"/>
            </p:custDataLst>
          </p:nvPr>
        </p:nvSpPr>
        <p:spPr>
          <a:xfrm>
            <a:off x="5026967" y="18080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12"/>
            </p:custDataLst>
          </p:nvPr>
        </p:nvCxnSpPr>
        <p:spPr>
          <a:xfrm>
            <a:off x="1132840" y="23615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6772275" y="18465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lang="zh-CN" altLang="en-US" sz="2000" b="1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6772275" y="2488565"/>
            <a:ext cx="4399915" cy="10502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探索和发展新的范数或范数组合，以进一步优化稀疏学习算法的性能和鲁棒性。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可以将稀疏学习与深度学习结合起来，各取所长，提高算法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准确性。</a:t>
            </a:r>
            <a:endParaRPr lang="zh-CN" altLang="en-US" sz="12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平行四边形 11"/>
          <p:cNvSpPr/>
          <p:nvPr>
            <p:custDataLst>
              <p:tags r:id="rId15"/>
            </p:custDataLst>
          </p:nvPr>
        </p:nvSpPr>
        <p:spPr>
          <a:xfrm>
            <a:off x="10711487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B9F35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6"/>
            </p:custDataLst>
          </p:nvPr>
        </p:nvCxnSpPr>
        <p:spPr>
          <a:xfrm>
            <a:off x="6817360" y="2367280"/>
            <a:ext cx="4354830" cy="0"/>
          </a:xfrm>
          <a:prstGeom prst="line">
            <a:avLst/>
          </a:prstGeom>
          <a:ln w="11430">
            <a:solidFill>
              <a:srgbClr val="8B9F35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800000"/>
              </a:highligh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5" y="0"/>
            <a:ext cx="12191365" cy="867410"/>
          </a:xfrm>
          <a:prstGeom prst="rect">
            <a:avLst/>
          </a:prstGeom>
          <a:gradFill>
            <a:gsLst>
              <a:gs pos="52000">
                <a:srgbClr val="56796D">
                  <a:alpha val="24000"/>
                </a:srgbClr>
              </a:gs>
              <a:gs pos="0">
                <a:srgbClr val="56796D"/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0705" y="212725"/>
            <a:ext cx="1440000" cy="461372"/>
          </a:xfrm>
          <a:prstGeom prst="rect">
            <a:avLst/>
          </a:prstGeom>
        </p:spPr>
      </p:pic>
      <p:pic>
        <p:nvPicPr>
          <p:cNvPr id="3" name="图片 2" descr="建筑_画板 1"/>
          <p:cNvPicPr>
            <a:picLocks noChangeAspect="1"/>
          </p:cNvPicPr>
          <p:nvPr/>
        </p:nvPicPr>
        <p:blipFill>
          <a:blip r:embed="rId5">
            <a:alphaModFix amt="59000"/>
          </a:blip>
          <a:stretch>
            <a:fillRect/>
          </a:stretch>
        </p:blipFill>
        <p:spPr>
          <a:xfrm>
            <a:off x="617376" y="981338"/>
            <a:ext cx="1106805" cy="530860"/>
          </a:xfrm>
          <a:prstGeom prst="rect">
            <a:avLst/>
          </a:prstGeom>
        </p:spPr>
      </p:pic>
      <p:sp>
        <p:nvSpPr>
          <p:cNvPr id="5" name="文本框 2"/>
          <p:cNvSpPr txBox="1"/>
          <p:nvPr/>
        </p:nvSpPr>
        <p:spPr>
          <a:xfrm>
            <a:off x="617376" y="1728733"/>
            <a:ext cx="3117215" cy="5219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617855" y="2250440"/>
            <a:ext cx="5478780" cy="448564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l">
              <a:lnSpc>
                <a:spcPct val="120000"/>
              </a:lnSpc>
            </a:pP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[1] QIAO L B, ZHANG B F, SU J S, LU X C. Review: A systematic review of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structured sparse learning[J]. Frontiers of Information Technology &amp; Electronic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Engineering, 2017, 18.</a:t>
            </a: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[2] 张红英, 董珂臻. 稀疏统计学习及其最新研究进展综述[J]. 西南师范大学学报 (自然科学版), 2023, 48(04): 1-12.</a:t>
            </a: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[3] GUI J, SUN Z, JI S, TAO D, TAN T. Feature Selection Based on Structured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Sparsity: A Comprehensive Study[J]. IEEE TRANSACTIONS ON NEURAL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NETWORKS AND LEARNING SYSTEMS, 2017, 28.</a:t>
            </a: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[4] TIBSHIRANI R. Regression Shrinkage and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Selection Via the Lasso[J]. Journal</a:t>
            </a:r>
            <a:r>
              <a:rPr lang="en-US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of the Royal Statistical Society: Series B (Methodological), 1996, 58.</a:t>
            </a: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[5] 周志华. 机器学习[M]. 清华大学出版社, 2016.</a:t>
            </a: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635" y="1728470"/>
            <a:ext cx="5605780" cy="4887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[6] ZOU H, HASTIE T. </a:t>
            </a:r>
            <a:r>
              <a:rPr lang="zh-CN" altLang="en-US" sz="1400">
                <a:solidFill>
                  <a:schemeClr val="bg1"/>
                </a:solidFill>
                <a:cs typeface="+mn-lt"/>
              </a:rPr>
              <a:t>Regularization </a:t>
            </a:r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and Variable Selection Via the Elastic Net[J].</a:t>
            </a:r>
            <a:r>
              <a:rPr lang="en-US" altLang="zh-CN" sz="1400">
                <a:solidFill>
                  <a:schemeClr val="bg1"/>
                </a:solidFill>
                <a:latin typeface="+mj-lt"/>
                <a:cs typeface="+mj-lt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Journal of the Royal Statistical Society: Series B (Methodological), 2005, 67.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[7] 李玮琢. 基于回归和分类的混合线性模型研究[J]. 信息记录材料, 2022, 23(08):7-11.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[8] NIE F, HUANG H, CAI X, DING C. Efficient and Robust Feature Selection via</a:t>
            </a:r>
            <a:r>
              <a:rPr lang="en-US" altLang="zh-CN" sz="1400">
                <a:solidFill>
                  <a:schemeClr val="bg1"/>
                </a:solidFill>
                <a:latin typeface="+mj-lt"/>
                <a:cs typeface="+mj-lt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Joint 2,1-Norms Minimization[J]. International Conference on Neural Information Processing Systems, 2010.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[9] SHI Y, MIAO J, WANG Z, ZHANG P, NIU L. Feature Selection With l2,1−2</a:t>
            </a:r>
            <a:r>
              <a:rPr lang="en-US" altLang="zh-CN" sz="1400">
                <a:solidFill>
                  <a:schemeClr val="bg1"/>
                </a:solidFill>
                <a:latin typeface="+mj-lt"/>
                <a:cs typeface="+mj-lt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Regularization[J]. IEEE, 2018, 29.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[10] https://www.kaggle.com/datasets/sachinpatel21/az-handwritten-alphabets-in-csv-format?rvi=1, Last accessed on 2024-5-12. 2018.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[11] https://www.kaggle.com/datasets/fedesoriano/chinese-mnist-digit-recognizer/data, Last accessed on 2024-5-12. 2021.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[12] 李占山, 姚鑫, 刘兆赓, 张家晨. 基于 LightGBM 的特征选择算法[J]. 东北大学学报 (自然科学版), 2021, 42(12): 1688-1695.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[13] 王岭. 稀疏逻辑回归在银行信贷业务中的应用[D]. 大连理工大学, 2021.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[14] 赵雨佳. 基于稀疏学习的神经退行性疾病早期诊断方法研究[D]. 深圳大学,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2020.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+mj-lt"/>
                <a:cs typeface="+mj-lt"/>
              </a:rPr>
              <a:t>[15] 袁正鹏. 结构稀疏深度学习算法研究[D]. 北京交通大学, 2021.</a:t>
            </a:r>
            <a:endParaRPr lang="zh-CN" altLang="en-US" sz="1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35" y="0"/>
            <a:ext cx="12191365" cy="867410"/>
          </a:xfrm>
          <a:prstGeom prst="rect">
            <a:avLst/>
          </a:prstGeom>
          <a:gradFill>
            <a:gsLst>
              <a:gs pos="52000">
                <a:srgbClr val="56796D">
                  <a:alpha val="24000"/>
                </a:srgbClr>
              </a:gs>
              <a:gs pos="0">
                <a:srgbClr val="56796D"/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0705" y="212725"/>
            <a:ext cx="1440000" cy="461372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>
            <a:off x="560705" y="1674674"/>
            <a:ext cx="10002520" cy="230832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 anchorCtr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+mn-ea"/>
              </a:rPr>
              <a:t>敬请老师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+mn-ea"/>
              </a:rPr>
              <a:t>批评指正！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+mn-ea"/>
            </a:endParaRPr>
          </a:p>
        </p:txBody>
      </p:sp>
      <p:cxnSp>
        <p:nvCxnSpPr>
          <p:cNvPr id="5" name="直接连接符 39"/>
          <p:cNvCxnSpPr/>
          <p:nvPr/>
        </p:nvCxnSpPr>
        <p:spPr>
          <a:xfrm>
            <a:off x="641703" y="3926993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3"/>
          <p:cNvSpPr txBox="1"/>
          <p:nvPr/>
        </p:nvSpPr>
        <p:spPr>
          <a:xfrm>
            <a:off x="594078" y="4313480"/>
            <a:ext cx="3334385" cy="125285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 anchorCtr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答辩人：</a:t>
            </a: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王佳鹏</a:t>
            </a:r>
            <a:endParaRPr lang="zh-CN" altLang="en-US" b="1" noProof="0" dirty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专   业：</a:t>
            </a: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数学系</a:t>
            </a:r>
            <a:endParaRPr lang="zh-CN" altLang="en-US" b="1" noProof="0" dirty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导   师：王征</a:t>
            </a:r>
            <a:r>
              <a:rPr lang="zh-CN" altLang="en-US" b="1" noProof="0" dirty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宇</a:t>
            </a:r>
            <a:endParaRPr lang="zh-CN" altLang="en-US" b="1" noProof="0" dirty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南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6080" y="0"/>
            <a:ext cx="1179957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5" y="0"/>
            <a:ext cx="12190730" cy="6858000"/>
          </a:xfrm>
          <a:prstGeom prst="rect">
            <a:avLst/>
          </a:prstGeom>
          <a:gradFill>
            <a:gsLst>
              <a:gs pos="40000">
                <a:srgbClr val="4D6E64">
                  <a:alpha val="87000"/>
                </a:srgbClr>
              </a:gs>
              <a:gs pos="0">
                <a:srgbClr val="32534D"/>
              </a:gs>
              <a:gs pos="100000">
                <a:srgbClr val="56796D">
                  <a:alpha val="0"/>
                </a:srgb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0" y="-11430"/>
            <a:ext cx="12339955" cy="775970"/>
          </a:xfrm>
          <a:prstGeom prst="rect">
            <a:avLst/>
          </a:prstGeom>
          <a:gradFill>
            <a:gsLst>
              <a:gs pos="0">
                <a:srgbClr val="8B9F35"/>
              </a:gs>
              <a:gs pos="54000">
                <a:srgbClr val="B2BE86">
                  <a:alpha val="12000"/>
                </a:srgbClr>
              </a:gs>
              <a:gs pos="100000">
                <a:srgbClr val="D9DD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92430" y="1191260"/>
            <a:ext cx="6483985" cy="5340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论文原创性声明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350373" y="2198052"/>
            <a:ext cx="7619456" cy="4196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本人郑重声明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: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所提交的毕业论文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(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设计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)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，是本人在导师的指导下进行的研究工作及取得的成果。除文中已经注明引用的内容外，本论文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(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设计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)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不含其他个人或其他机构已经发表或撰写过的研究成果，也没有剽窃、抄袭等违反学术道德规范的侵权行为。对本论文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(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设计</a:t>
            </a:r>
            <a:r>
              <a:rPr lang="en-US" altLang="zh-CN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)</a:t>
            </a:r>
            <a:r>
              <a:rPr lang="zh-CN" altLang="en-US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的研究做出重要贡献的个人和集体，均已在文中以明确方式标明。本人愿意承担由本声明而引起的法律责任。</a:t>
            </a:r>
            <a:endParaRPr lang="en-US" altLang="zh-CN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 </a:t>
            </a:r>
            <a:endParaRPr lang="en-US" altLang="zh-CN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声明人： 王佳鹏                               导师：王征</a:t>
            </a:r>
            <a:r>
              <a:rPr lang="zh-CN" altLang="en-US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宇</a:t>
            </a:r>
            <a:endParaRPr lang="zh-CN" altLang="en-US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寻根性办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400050" y="1833218"/>
            <a:ext cx="11391900" cy="460301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777490" y="1028065"/>
            <a:ext cx="2830195" cy="323850"/>
          </a:xfrm>
          <a:prstGeom prst="parallelogram">
            <a:avLst/>
          </a:prstGeom>
          <a:solidFill>
            <a:srgbClr val="C9D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4045" y="693420"/>
            <a:ext cx="4443095" cy="784225"/>
          </a:xfrm>
          <a:prstGeom prst="rect">
            <a:avLst/>
          </a:prstGeom>
          <a:noFill/>
        </p:spPr>
        <p:txBody>
          <a:bodyPr vert="horz" wrap="square" lIns="0" tIns="0" r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644F4E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3"/>
            </p:custDataLst>
          </p:nvPr>
        </p:nvSpPr>
        <p:spPr>
          <a:xfrm>
            <a:off x="2357616" y="2897759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研究背景与现状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1551127" y="2756748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1551127" y="4753202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7159148" y="2756749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7159148" y="4753202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5367" y="1524140"/>
            <a:ext cx="3924000" cy="69666"/>
            <a:chOff x="1033182" y="2076634"/>
            <a:chExt cx="2593149" cy="69666"/>
          </a:xfrm>
        </p:grpSpPr>
        <p:sp>
          <p:nvSpPr>
            <p:cNvPr id="36" name="矩形 35"/>
            <p:cNvSpPr/>
            <p:nvPr/>
          </p:nvSpPr>
          <p:spPr>
            <a:xfrm>
              <a:off x="1033182" y="2076634"/>
              <a:ext cx="1274589" cy="69666"/>
            </a:xfrm>
            <a:prstGeom prst="rect">
              <a:avLst/>
            </a:prstGeom>
            <a:solidFill>
              <a:srgbClr val="C9D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51742" y="2076634"/>
              <a:ext cx="1274589" cy="69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68" name="文本框 20"/>
          <p:cNvSpPr txBox="1"/>
          <p:nvPr>
            <p:custDataLst>
              <p:tags r:id="rId8"/>
            </p:custDataLst>
          </p:nvPr>
        </p:nvSpPr>
        <p:spPr>
          <a:xfrm flipH="1">
            <a:off x="153606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>
            <p:custDataLst>
              <p:tags r:id="rId9"/>
            </p:custDataLst>
          </p:nvPr>
        </p:nvSpPr>
        <p:spPr>
          <a:xfrm flipH="1">
            <a:off x="713422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>
            <p:custDataLst>
              <p:tags r:id="rId10"/>
            </p:custDataLst>
          </p:nvPr>
        </p:nvSpPr>
        <p:spPr>
          <a:xfrm flipH="1">
            <a:off x="153225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>
            <p:custDataLst>
              <p:tags r:id="rId11"/>
            </p:custDataLst>
          </p:nvPr>
        </p:nvSpPr>
        <p:spPr>
          <a:xfrm flipH="1">
            <a:off x="713422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8087221" y="2897759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2461121" y="4929124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数值</a:t>
            </a:r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8087221" y="4929124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lang="zh-CN" altLang="en-US" dirty="0">
              <a:solidFill>
                <a:srgbClr val="644F4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校标、校名-透空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299700" y="356870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WechatIMG37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33020" y="0"/>
            <a:ext cx="1223581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研究背景与现状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图片 10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文科组团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95515" y="1640840"/>
            <a:ext cx="3580130" cy="3580130"/>
          </a:xfrm>
          <a:prstGeom prst="rect">
            <a:avLst/>
          </a:prstGeom>
        </p:spPr>
      </p:pic>
      <p:pic>
        <p:nvPicPr>
          <p:cNvPr id="4" name="图片 3" descr="未标题-2_画板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研究背景与现状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545590" y="156845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稀疏学习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1545590" y="2233295"/>
            <a:ext cx="4399915" cy="9296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一种特征选择方法，通过稀疏学习，模型会自动选择对目标任务最相关的特征，将其他特征的权重降低为零，从而实现了特征选择的效果。</a:t>
            </a:r>
            <a:endParaRPr lang="zh-CN" altLang="en-US" sz="14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平行四边形 3"/>
          <p:cNvSpPr/>
          <p:nvPr>
            <p:custDataLst>
              <p:tags r:id="rId9"/>
            </p:custDataLst>
          </p:nvPr>
        </p:nvSpPr>
        <p:spPr>
          <a:xfrm>
            <a:off x="5484802" y="155849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1590675" y="2112010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31" name="任意多边形: 形状 30"/>
          <p:cNvSpPr/>
          <p:nvPr>
            <p:custDataLst>
              <p:tags r:id="rId11"/>
            </p:custDataLst>
          </p:nvPr>
        </p:nvSpPr>
        <p:spPr>
          <a:xfrm>
            <a:off x="0" y="3325920"/>
            <a:ext cx="6951992" cy="3532081"/>
          </a:xfrm>
          <a:custGeom>
            <a:avLst/>
            <a:gdLst>
              <a:gd name="connsiteX0" fmla="*/ 0 w 6951992"/>
              <a:gd name="connsiteY0" fmla="*/ 0 h 3532081"/>
              <a:gd name="connsiteX1" fmla="*/ 6951992 w 6951992"/>
              <a:gd name="connsiteY1" fmla="*/ 0 h 3532081"/>
              <a:gd name="connsiteX2" fmla="*/ 6068972 w 6951992"/>
              <a:gd name="connsiteY2" fmla="*/ 3532081 h 3532081"/>
              <a:gd name="connsiteX3" fmla="*/ 0 w 6951992"/>
              <a:gd name="connsiteY3" fmla="*/ 3532081 h 35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1992" h="3532081">
                <a:moveTo>
                  <a:pt x="0" y="0"/>
                </a:moveTo>
                <a:lnTo>
                  <a:pt x="6951992" y="0"/>
                </a:lnTo>
                <a:lnTo>
                  <a:pt x="6068972" y="3532081"/>
                </a:lnTo>
                <a:lnTo>
                  <a:pt x="0" y="3532081"/>
                </a:lnTo>
                <a:close/>
              </a:path>
            </a:pathLst>
          </a:custGeom>
          <a:blipFill rotWithShape="1">
            <a:blip r:embed="rId1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2" name="任意多边形: 形状 34"/>
          <p:cNvSpPr/>
          <p:nvPr>
            <p:custDataLst>
              <p:tags r:id="rId13"/>
            </p:custDataLst>
          </p:nvPr>
        </p:nvSpPr>
        <p:spPr>
          <a:xfrm>
            <a:off x="6275142" y="3655606"/>
            <a:ext cx="5916858" cy="3049994"/>
          </a:xfrm>
          <a:custGeom>
            <a:avLst/>
            <a:gdLst>
              <a:gd name="connsiteX0" fmla="*/ 762499 w 5916858"/>
              <a:gd name="connsiteY0" fmla="*/ 0 h 3049994"/>
              <a:gd name="connsiteX1" fmla="*/ 5916858 w 5916858"/>
              <a:gd name="connsiteY1" fmla="*/ 0 h 3049994"/>
              <a:gd name="connsiteX2" fmla="*/ 5916858 w 5916858"/>
              <a:gd name="connsiteY2" fmla="*/ 3049994 h 3049994"/>
              <a:gd name="connsiteX3" fmla="*/ 0 w 5916858"/>
              <a:gd name="connsiteY3" fmla="*/ 3049994 h 30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858" h="3049994">
                <a:moveTo>
                  <a:pt x="762499" y="0"/>
                </a:moveTo>
                <a:lnTo>
                  <a:pt x="5916858" y="0"/>
                </a:lnTo>
                <a:lnTo>
                  <a:pt x="5916858" y="3049994"/>
                </a:lnTo>
                <a:lnTo>
                  <a:pt x="0" y="3049994"/>
                </a:lnTo>
                <a:close/>
              </a:path>
            </a:pathLst>
          </a:cu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2"/>
              <p:cNvSpPr txBox="1"/>
              <p:nvPr>
                <p:custDataLst>
                  <p:tags r:id="rId14"/>
                </p:custDataLst>
              </p:nvPr>
            </p:nvSpPr>
            <p:spPr>
              <a:xfrm flipH="1">
                <a:off x="7284085" y="4091305"/>
                <a:ext cx="3898265" cy="20986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noAutofit/>
              </a:bodyPr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Lasso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算法（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dirty="0">
                            <a:solidFill>
                              <a:schemeClr val="bg1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微软雅黑" panose="020B0503020204020204" charset="-122"/>
                  </a:rPr>
                  <a:t>正则化方法）</a:t>
                </a:r>
                <a:endParaRPr lang="en-US" altLang="zh-CN" sz="1400" i="1" dirty="0">
                  <a:solidFill>
                    <a:schemeClr val="bg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微软雅黑" panose="020B0503020204020204" charset="-12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弹性网络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算法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dirty="0">
                            <a:solidFill>
                              <a:schemeClr val="bg1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微软雅黑" panose="020B0503020204020204" charset="-122"/>
                  </a:rPr>
                  <a:t>正则化方法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dirty="0">
                            <a:solidFill>
                              <a:schemeClr val="bg1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微软雅黑" panose="020B0503020204020204" charset="-122"/>
                  </a:rPr>
                  <a:t>正则化方法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mc:Choice>
        <mc:Fallback>
          <p:sp>
            <p:nvSpPr>
              <p:cNvPr id="29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 flipH="1">
                <a:off x="7284085" y="4091305"/>
                <a:ext cx="3898265" cy="2098675"/>
              </a:xfrm>
              <a:prstGeom prst="rect">
                <a:avLst/>
              </a:prstGeom>
              <a:blipFill rotWithShape="1">
                <a:blip r:embed="rId16"/>
                <a:stretch>
                  <a:fillRect b="-3964"/>
                </a:stretch>
              </a:blipFill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6824980" y="1568450"/>
            <a:ext cx="364998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正则化器（</a:t>
            </a:r>
            <a:r>
              <a:rPr lang="en-US" altLang="zh-CN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egularizer）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6824980" y="2237740"/>
            <a:ext cx="4399915" cy="9296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稀疏正则化</a:t>
            </a:r>
            <a:r>
              <a:rPr lang="zh-CN" altLang="en-US" sz="14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方法，通过向模型的损失函数中添加惩罚项来约束模型的复杂度，鼓励模型尽可能地将一些特征的权重归零，促使模型生成稀疏解。</a:t>
            </a:r>
            <a:endParaRPr lang="zh-CN" altLang="en-US" sz="1400" spc="1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平行四边形 32"/>
          <p:cNvSpPr/>
          <p:nvPr>
            <p:custDataLst>
              <p:tags r:id="rId19"/>
            </p:custDataLst>
          </p:nvPr>
        </p:nvSpPr>
        <p:spPr>
          <a:xfrm>
            <a:off x="10764192" y="155849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>
            <p:custDataLst>
              <p:tags r:id="rId20"/>
            </p:custDataLst>
          </p:nvPr>
        </p:nvCxnSpPr>
        <p:spPr>
          <a:xfrm>
            <a:off x="6870065" y="2112010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2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大楼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0"/>
            <a:ext cx="1219009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11" name="图片 10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北大楼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"/>
          <a:srcRect l="21871" r="21871"/>
          <a:stretch>
            <a:fillRect/>
          </a:stretch>
        </p:blipFill>
        <p:spPr>
          <a:xfrm>
            <a:off x="7300278" y="1628775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5669597" y="1007091"/>
            <a:ext cx="6327459" cy="2325512"/>
            <a:chOff x="5864542" y="2508866"/>
            <a:chExt cx="6327459" cy="2325512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8442037" y="2508866"/>
              <a:ext cx="3749964" cy="368717"/>
            </a:xfrm>
            <a:prstGeom prst="rect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等腰三角形 9"/>
            <p:cNvSpPr/>
            <p:nvPr>
              <p:custDataLst>
                <p:tags r:id="rId3"/>
              </p:custDataLst>
            </p:nvPr>
          </p:nvSpPr>
          <p:spPr>
            <a:xfrm rot="10800000">
              <a:off x="5864542" y="2689779"/>
              <a:ext cx="2487735" cy="2144599"/>
            </a:xfrm>
            <a:prstGeom prst="triangle">
              <a:avLst/>
            </a:prstGeom>
            <a:noFill/>
            <a:ln w="368300">
              <a:solidFill>
                <a:srgbClr val="8B9F35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1376045"/>
            <a:ext cx="6235065" cy="2332990"/>
            <a:chOff x="0" y="2870692"/>
            <a:chExt cx="6327457" cy="2333132"/>
          </a:xfrm>
        </p:grpSpPr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0" y="4835107"/>
              <a:ext cx="5584031" cy="368717"/>
            </a:xfrm>
            <a:prstGeom prst="rect">
              <a:avLst/>
            </a:prstGeom>
            <a:solidFill>
              <a:srgbClr val="56796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等腰三角形 30"/>
            <p:cNvSpPr/>
            <p:nvPr>
              <p:custDataLst>
                <p:tags r:id="rId6"/>
              </p:custDataLst>
            </p:nvPr>
          </p:nvSpPr>
          <p:spPr>
            <a:xfrm>
              <a:off x="3839722" y="2870692"/>
              <a:ext cx="2487735" cy="2144599"/>
            </a:xfrm>
            <a:prstGeom prst="triangle">
              <a:avLst/>
            </a:prstGeom>
            <a:noFill/>
            <a:ln w="368300">
              <a:solidFill>
                <a:srgbClr val="56796D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797560" y="2077720"/>
            <a:ext cx="2735580" cy="942340"/>
          </a:xfrm>
          <a:prstGeom prst="rect">
            <a:avLst/>
          </a:prstGeom>
          <a:noFill/>
        </p:spPr>
        <p:txBody>
          <a:bodyPr wrap="square" rtlCol="0"/>
          <a:p>
            <a:pPr marL="285750" indent="-285750" algn="just">
              <a:lnSpc>
                <a:spcPct val="200000"/>
              </a:lnSpc>
              <a:buFont typeface="微软雅黑" panose="020B0503020204020204" charset="-122"/>
              <a:buChar char="•"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Lasso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算法</a:t>
            </a:r>
            <a:endParaRPr lang="en-US" altLang="zh-CN" sz="1400" i="1" dirty="0">
              <a:solidFill>
                <a:schemeClr val="bg2">
                  <a:lumMod val="50000"/>
                </a:schemeClr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微软雅黑" panose="020B0503020204020204" charset="-122"/>
            </a:endParaRPr>
          </a:p>
          <a:p>
            <a:pPr marL="285750" indent="-285750" algn="just">
              <a:lnSpc>
                <a:spcPct val="200000"/>
              </a:lnSpc>
              <a:buFont typeface="微软雅黑" panose="020B0503020204020204" charset="-122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弹性网络算法</a:t>
            </a:r>
            <a:endParaRPr lang="zh-CN" altLang="en-US" sz="1400" spc="15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746760" y="1533525"/>
            <a:ext cx="3281680" cy="491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b="1" spc="300">
                <a:solidFill>
                  <a:srgbClr val="4C6C6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基于向量的特征选择算法</a:t>
            </a:r>
            <a:endParaRPr lang="zh-CN" altLang="en-US" b="1" spc="300">
              <a:solidFill>
                <a:srgbClr val="4C6C6A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9"/>
            </p:custDataLst>
          </p:nvPr>
        </p:nvSpPr>
        <p:spPr>
          <a:xfrm>
            <a:off x="8247380" y="1831975"/>
            <a:ext cx="3338195" cy="491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b="1" spc="300">
                <a:solidFill>
                  <a:srgbClr val="8B9F35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基于矩阵的特征选择算法</a:t>
            </a:r>
            <a:endParaRPr lang="zh-CN" altLang="en-US" b="1" spc="300">
              <a:solidFill>
                <a:srgbClr val="8B9F35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7" name="图片 46" descr="32313537313831303b32313537313836363bcbbcbfbc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6930" y="2486660"/>
            <a:ext cx="724535" cy="724535"/>
          </a:xfrm>
          <a:prstGeom prst="rect">
            <a:avLst/>
          </a:prstGeom>
        </p:spPr>
      </p:pic>
      <p:pic>
        <p:nvPicPr>
          <p:cNvPr id="49" name="图片 48" descr="32313537313831303b32313537313836323bd1a7cebb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22390" y="1524000"/>
            <a:ext cx="795655" cy="795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493760" y="2345690"/>
                <a:ext cx="2735580" cy="994410"/>
              </a:xfrm>
              <a:prstGeom prst="rect">
                <a:avLst/>
              </a:prstGeom>
              <a:noFill/>
            </p:spPr>
            <p:txBody>
              <a:bodyPr wrap="square" rtlCol="0"/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微软雅黑" panose="020B0503020204020204" charset="-122"/>
                  </a:rPr>
                  <a:t>正则化方法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微软雅黑" panose="020B0503020204020204" charset="-122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1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−</m:t>
                        </m:r>
                        <m:r>
                          <a:rPr lang="en-US" altLang="zh-CN" sz="14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微软雅黑" panose="020B0503020204020204" charset="-122"/>
                  </a:rPr>
                  <a:t>正则化方法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400" spc="1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8493760" y="2345690"/>
                <a:ext cx="2735580" cy="994410"/>
              </a:xfrm>
              <a:prstGeom prst="rect">
                <a:avLst/>
              </a:prstGeom>
              <a:blipFill rotWithShape="1">
                <a:blip r:embed="rId18"/>
                <a:stretch>
                  <a:fillRect b="-24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/>
          <p:cNvSpPr/>
          <p:nvPr>
            <p:custDataLst>
              <p:tags r:id="rId19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6" name="平行四边形 15"/>
            <p:cNvSpPr/>
            <p:nvPr>
              <p:custDataLst>
                <p:tags r:id="rId20"/>
              </p:custDataLst>
            </p:nvPr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>
              <p:custDataLst>
                <p:tags r:id="rId21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22"/>
              </p:custDataLst>
            </p:nvPr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17"/>
          <p:cNvSpPr txBox="1"/>
          <p:nvPr>
            <p:custDataLst>
              <p:tags r:id="rId2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25"/>
            </p:custDataLst>
          </p:nvPr>
        </p:nvSpPr>
        <p:spPr>
          <a:xfrm>
            <a:off x="492760" y="4293235"/>
            <a:ext cx="471805" cy="15436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4565" y="5024120"/>
            <a:ext cx="2089150" cy="9918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39110" y="4919980"/>
            <a:ext cx="2042160" cy="1171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35065" y="4635500"/>
            <a:ext cx="3614420" cy="118681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9"/>
          <a:srcRect l="4554" t="11619" b="15476"/>
          <a:stretch>
            <a:fillRect/>
          </a:stretch>
        </p:blipFill>
        <p:spPr>
          <a:xfrm>
            <a:off x="6337935" y="5588000"/>
            <a:ext cx="4072890" cy="9721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4565" y="4077335"/>
            <a:ext cx="5086350" cy="7696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1"/>
          <a:srcRect t="16596" b="16738"/>
          <a:stretch>
            <a:fillRect/>
          </a:stretch>
        </p:blipFill>
        <p:spPr>
          <a:xfrm>
            <a:off x="5869940" y="3742690"/>
            <a:ext cx="4740910" cy="932815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2" name="平行四边形 11"/>
            <p:cNvSpPr/>
            <p:nvPr>
              <p:custDataLst>
                <p:tags r:id="rId2"/>
              </p:custDataLst>
            </p:nvPr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4258310" y="5671185"/>
            <a:ext cx="6977380" cy="65278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4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矩形 56"/>
          <p:cNvSpPr/>
          <p:nvPr>
            <p:custDataLst>
              <p:tags r:id="rId13"/>
            </p:custDataLst>
          </p:nvPr>
        </p:nvSpPr>
        <p:spPr>
          <a:xfrm>
            <a:off x="0" y="5259070"/>
            <a:ext cx="12202160" cy="1628140"/>
          </a:xfrm>
          <a:prstGeom prst="rect">
            <a:avLst/>
          </a:prstGeom>
          <a:solidFill>
            <a:srgbClr val="56796D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0" name="图片 19" descr="DSC056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813435" y="2402840"/>
            <a:ext cx="5299075" cy="367093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4385310" y="5798185"/>
            <a:ext cx="6977380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2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基于向量的特征选择算法</a:t>
            </a:r>
            <a:endParaRPr lang="zh-CN" altLang="en-US" sz="24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4258310" y="15671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Lasso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平行四边形 39"/>
          <p:cNvSpPr/>
          <p:nvPr>
            <p:custDataLst>
              <p:tags r:id="rId17"/>
            </p:custDataLst>
          </p:nvPr>
        </p:nvSpPr>
        <p:spPr>
          <a:xfrm>
            <a:off x="7248832" y="159469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4303395" y="2110740"/>
            <a:ext cx="3196590" cy="9525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303395" y="2286635"/>
                <a:ext cx="3310255" cy="47244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在损失函数中添加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范数</a:t>
                </a: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作为惩罚项</a:t>
                </a:r>
                <a:endParaRPr lang="zh-CN" altLang="en-US" sz="1400" spc="10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4303395" y="2286635"/>
                <a:ext cx="3310255" cy="47244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>
            <p:custDataLst>
              <p:tags r:id="rId22"/>
            </p:custDataLst>
          </p:nvPr>
        </p:nvSpPr>
        <p:spPr>
          <a:xfrm>
            <a:off x="8335645" y="159448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弹性网络算法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平行四边形 60"/>
          <p:cNvSpPr/>
          <p:nvPr>
            <p:custDataLst>
              <p:tags r:id="rId23"/>
            </p:custDataLst>
          </p:nvPr>
        </p:nvSpPr>
        <p:spPr>
          <a:xfrm>
            <a:off x="11326167" y="162199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24"/>
            </p:custDataLst>
          </p:nvPr>
        </p:nvCxnSpPr>
        <p:spPr>
          <a:xfrm>
            <a:off x="8380730" y="2138045"/>
            <a:ext cx="3196590" cy="9525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8380730" y="2313940"/>
                <a:ext cx="3310255" cy="75247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在损失函数中添加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范数和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范数的组合</a:t>
                </a: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作为惩罚项</a:t>
                </a:r>
                <a:endParaRPr lang="zh-CN" altLang="en-US" sz="1400" spc="10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380730" y="2313940"/>
                <a:ext cx="3310255" cy="75247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>
            <p:custDataLst>
              <p:tags r:id="rId28"/>
            </p:custDataLst>
          </p:nvPr>
        </p:nvSpPr>
        <p:spPr>
          <a:xfrm>
            <a:off x="3786505" y="3328670"/>
            <a:ext cx="471805" cy="15436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88460" y="3451225"/>
            <a:ext cx="3825875" cy="92329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78470" y="3500120"/>
            <a:ext cx="4123690" cy="793115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2" name="平行四边形 11"/>
            <p:cNvSpPr/>
            <p:nvPr>
              <p:custDataLst>
                <p:tags r:id="rId2"/>
              </p:custDataLst>
            </p:nvPr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/>
          <p:cNvSpPr txBox="1"/>
          <p:nvPr>
            <p:custDataLst>
              <p:tags r:id="rId7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4258310" y="5671185"/>
            <a:ext cx="6977380" cy="65278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单击此处输入你的正文，文字是您思想的提炼，为了最终演示发布的良好效果，请尽量言简意赅的阐述观点</a:t>
            </a:r>
            <a:endParaRPr lang="zh-CN" altLang="en-US" sz="14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矩形 56"/>
          <p:cNvSpPr/>
          <p:nvPr>
            <p:custDataLst>
              <p:tags r:id="rId13"/>
            </p:custDataLst>
          </p:nvPr>
        </p:nvSpPr>
        <p:spPr>
          <a:xfrm>
            <a:off x="0" y="5259070"/>
            <a:ext cx="12202160" cy="1628140"/>
          </a:xfrm>
          <a:prstGeom prst="rect">
            <a:avLst/>
          </a:prstGeom>
          <a:solidFill>
            <a:srgbClr val="56796D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385310" y="5798185"/>
            <a:ext cx="6977380" cy="57340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2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zh-CN" altLang="en-US" sz="2400" spc="15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矩阵的特征选择算法</a:t>
            </a:r>
            <a:endParaRPr lang="zh-CN" altLang="en-US" sz="2400" spc="150">
              <a:solidFill>
                <a:srgbClr val="FFFFFF">
                  <a:alpha val="8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258310" y="1567180"/>
                <a:ext cx="2836545" cy="51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algn="l">
                  <a:buClrTx/>
                  <a:buSzTx/>
                  <a:buFont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,</m:t>
                        </m:r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b="1" dirty="0">
                    <a:solidFill>
                      <a:srgbClr val="56796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正则化方法</a:t>
                </a:r>
                <a:endParaRPr sz="2000" b="1" dirty="0">
                  <a:solidFill>
                    <a:srgbClr val="56796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258310" y="1567180"/>
                <a:ext cx="2836545" cy="5118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平行四边形 39"/>
          <p:cNvSpPr/>
          <p:nvPr>
            <p:custDataLst>
              <p:tags r:id="rId18"/>
            </p:custDataLst>
          </p:nvPr>
        </p:nvSpPr>
        <p:spPr>
          <a:xfrm>
            <a:off x="7248832" y="159469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9"/>
            </p:custDataLst>
          </p:nvPr>
        </p:nvCxnSpPr>
        <p:spPr>
          <a:xfrm>
            <a:off x="4303395" y="2110740"/>
            <a:ext cx="3196590" cy="9525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303395" y="2286635"/>
                <a:ext cx="3310255" cy="75247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在损失函数中添加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范数</a:t>
                </a: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作为惩罚项</a:t>
                </a:r>
                <a:endParaRPr lang="zh-CN" altLang="en-US" sz="1400" spc="10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4303395" y="2286635"/>
                <a:ext cx="3310255" cy="7524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8380730" y="1525270"/>
                <a:ext cx="2836545" cy="51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algn="l">
                  <a:buClrTx/>
                  <a:buSzTx/>
                  <a:buFont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,</m:t>
                        </m:r>
                        <m:r>
                          <a:rPr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  <m:r>
                          <a:rPr lang="en-US"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−</m:t>
                        </m:r>
                        <m:r>
                          <a:rPr lang="en-US" sz="2000" b="1" dirty="0">
                            <a:solidFill>
                              <a:srgbClr val="56796D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sz="2000" b="1" dirty="0">
                    <a:solidFill>
                      <a:srgbClr val="56796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正则化方法</a:t>
                </a:r>
                <a:endParaRPr lang="zh-CN" altLang="en-US" sz="2000" b="1" dirty="0">
                  <a:solidFill>
                    <a:srgbClr val="56796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8380730" y="1525270"/>
                <a:ext cx="2836545" cy="51181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平行四边形 60"/>
          <p:cNvSpPr/>
          <p:nvPr>
            <p:custDataLst>
              <p:tags r:id="rId26"/>
            </p:custDataLst>
          </p:nvPr>
        </p:nvSpPr>
        <p:spPr>
          <a:xfrm>
            <a:off x="11371252" y="155278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27"/>
            </p:custDataLst>
          </p:nvPr>
        </p:nvCxnSpPr>
        <p:spPr>
          <a:xfrm>
            <a:off x="8425815" y="2068830"/>
            <a:ext cx="3196590" cy="9525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8425815" y="2244725"/>
                <a:ext cx="3310255" cy="75247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在损失函数中添加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𝓁</m:t>
                        </m:r>
                      </m:e>
                      <m:sub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,</m:t>
                        </m:r>
                        <m:r>
                          <a:rPr lang="zh-CN" altLang="en-US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1</m:t>
                        </m:r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−</m:t>
                        </m:r>
                        <m:r>
                          <a:rPr lang="en-US" altLang="zh-CN" sz="1400" spc="100" dirty="0"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uFillTx/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  <a:sym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范数</a:t>
                </a:r>
                <a:r>
                  <a:rPr lang="zh-CN" altLang="en-US" sz="1400" spc="10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作为惩罚项</a:t>
                </a:r>
                <a:endParaRPr lang="zh-CN" altLang="en-US" sz="1400" spc="10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8425815" y="2244725"/>
                <a:ext cx="3310255" cy="752475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>
            <p:custDataLst>
              <p:tags r:id="rId31"/>
            </p:custDataLst>
          </p:nvPr>
        </p:nvSpPr>
        <p:spPr>
          <a:xfrm>
            <a:off x="3786505" y="3328670"/>
            <a:ext cx="471805" cy="15436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</a:t>
            </a:r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zh-CN" altLang="en-US" sz="2000" b="1" dirty="0">
              <a:solidFill>
                <a:srgbClr val="56796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0" y="1647190"/>
            <a:ext cx="3486150" cy="524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258310" y="3608705"/>
            <a:ext cx="3607435" cy="898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4"/>
          <a:srcRect r="36667"/>
          <a:stretch>
            <a:fillRect/>
          </a:stretch>
        </p:blipFill>
        <p:spPr>
          <a:xfrm>
            <a:off x="7865745" y="3220085"/>
            <a:ext cx="2312035" cy="951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91750" y="3502660"/>
            <a:ext cx="1551940" cy="525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6"/>
          <a:srcRect t="28237"/>
          <a:stretch>
            <a:fillRect/>
          </a:stretch>
        </p:blipFill>
        <p:spPr>
          <a:xfrm>
            <a:off x="8028305" y="4134485"/>
            <a:ext cx="1397635" cy="5067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78010" y="4102735"/>
            <a:ext cx="1757680" cy="590550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106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10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10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114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11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11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1"/>
  <p:tag name="KSO_WM_UNIT_ID" val="diagram20189831_2*i*1"/>
  <p:tag name="KSO_WM_TEMPLATE_CATEGORY" val="diagram"/>
  <p:tag name="KSO_WM_TEMPLATE_INDEX" val="20189831"/>
  <p:tag name="KSO_WM_UNIT_LAYERLEVEL" val="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2"/>
  <p:tag name="KSO_WM_UNIT_TEXT_FILL_TYPE" val="1"/>
  <p:tag name="KSO_WM_UNIT_USESOURCEFORMAT_APPLY" val="1"/>
  <p:tag name="KSO_WM_DIAGRAM_VIRTUALLY_FRAME" val="{&quot;height&quot;:274.10141732283466,&quot;left&quot;:0,&quot;top&quot;:145.64850393700786,&quot;width&quot;:960.000078740157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"/>
  <p:tag name="KSO_WM_UNIT_ID" val="diagram20189831_2*r_i*1_6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"/>
  <p:tag name="KSO_WM_UNIT_ID" val="diagram20189831_2*r_i*1_5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i"/>
  <p:tag name="KSO_WM_UNIT_INDEX" val="2"/>
  <p:tag name="KSO_WM_UNIT_ID" val="diagram20189831_2*i*2"/>
  <p:tag name="KSO_WM_TEMPLATE_CATEGORY" val="diagram"/>
  <p:tag name="KSO_WM_TEMPLATE_INDEX" val="20189831"/>
  <p:tag name="KSO_WM_UNIT_LAYERLEVEL" val="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2"/>
  <p:tag name="KSO_WM_UNIT_TEXT_FILL_TYPE" val="1"/>
  <p:tag name="KSO_WM_UNIT_USESOURCEFORMAT_APPLY" val="1"/>
  <p:tag name="KSO_WM_DIAGRAM_VIRTUALLY_FRAME" val="{&quot;height&quot;:274.10141732283466,&quot;left&quot;:0,&quot;top&quot;:145.64850393700786,&quot;width&quot;:960.0000787401575}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89831_2*r_i*1_4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3"/>
  <p:tag name="KSO_WM_UNIT_ID" val="diagram20189831_2*r_i*1_3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2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35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36.xml><?xml version="1.0" encoding="utf-8"?>
<p:tagLst xmlns:p="http://schemas.openxmlformats.org/presentationml/2006/main">
  <p:tag name="KSO_WM_UNIT_NOCLEAR" val="0"/>
  <p:tag name="KSO_WM_UNIT_SHOW_EDIT_AREA_INDICATION" val="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9831_3*r_t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标题"/>
  <p:tag name="KSO_WM_UNIT_TEXT_FILL_FORE_SCHEMECOLOR_INDEX" val="6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37.xml><?xml version="1.0" encoding="utf-8"?>
<p:tagLst xmlns:p="http://schemas.openxmlformats.org/presentationml/2006/main">
  <p:tag name="KSO_WM_UNIT_NOCLEAR" val="0"/>
  <p:tag name="KSO_WM_UNIT_SHOW_EDIT_AREA_INDICATION" val="0"/>
  <p:tag name="KSO_WM_UNIT_VALUE" val="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9831_3*r_t*1_2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标题"/>
  <p:tag name="KSO_WM_UNIT_TEXT_FILL_FORE_SCHEMECOLOR_INDEX" val="9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38.xml><?xml version="1.0" encoding="utf-8"?>
<p:tagLst xmlns:p="http://schemas.openxmlformats.org/presentationml/2006/main">
  <p:tag name="KSO_WM_DIAGRAM_VIRTUALLY_FRAME" val="{&quot;height&quot;:274.1014173228346,&quot;left&quot;:0,&quot;top&quot;:145.64850393700786,&quot;width&quot;:960.0000787401575}"/>
</p:tagLst>
</file>

<file path=ppt/tags/tag139.xml><?xml version="1.0" encoding="utf-8"?>
<p:tagLst xmlns:p="http://schemas.openxmlformats.org/presentationml/2006/main">
  <p:tag name="KSO_WM_DIAGRAM_VIRTUALLY_FRAME" val="{&quot;height&quot;:274.1014173228346,&quot;left&quot;:0,&quot;top&quot;:145.64850393700786,&quot;width&quot;:960.000078740157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41.xml><?xml version="1.0" encoding="utf-8"?>
<p:tagLst xmlns:p="http://schemas.openxmlformats.org/presentationml/2006/main">
  <p:tag name="KSO_WM_UNIT_NOCLEAR" val="0"/>
  <p:tag name="KSO_WM_UNIT_SHOW_EDIT_AREA_INDICATION" val="0"/>
  <p:tag name="KSO_WM_UNIT_VALUE" val="2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9831_3*r_v*1_1"/>
  <p:tag name="KSO_WM_TEMPLATE_CATEGORY" val="diagram"/>
  <p:tag name="KSO_WM_TEMPLATE_INDEX" val="20189831"/>
  <p:tag name="KSO_WM_UNIT_LAYERLEVEL" val="1_1"/>
  <p:tag name="KSO_WM_TAG_VERSION" val="1.0"/>
  <p:tag name="KSO_WM_BEAUTIFY_FLAG" val=""/>
  <p:tag name="KSO_WM_UNIT_DIAGRAM_CONTRAST_TITLE_CNT" val="2"/>
  <p:tag name="KSO_WM_UNIT_DIAGRAM_DIMENSION_TITLE_CNT" val="3"/>
  <p:tag name="KSO_WM_UNIT_PRESET_TEXT" val="单击此处添加文本具体内容，简明扼要地阐述你的观点"/>
  <p:tag name="KSO_WM_UNIT_TEXT_FILL_FORE_SCHEMECOLOR_INDEX" val="13"/>
  <p:tag name="KSO_WM_UNIT_TEXT_FILL_TYPE" val="1"/>
  <p:tag name="KSO_WM_UNIT_USESOURCEFORMAT_APPLY" val="1"/>
  <p:tag name="KSO_WM_DIAGRAM_VIRTUALLY_FRAME" val="{&quot;height&quot;:274.1014173228346,&quot;left&quot;:0,&quot;top&quot;:145.64850393700786,&quot;width&quot;:960.0000787401575}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，请尽量言简意赅的阐述观点"/>
  <p:tag name="KSO_WM_UNIT_NOCLEAR" val="0"/>
  <p:tag name="KSO_WM_UNIT_VALUE" val="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diagram20229817_1*f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9817_1*i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，请尽量言简意赅的阐述观点"/>
  <p:tag name="KSO_WM_UNIT_NOCLEAR" val="0"/>
  <p:tag name="KSO_WM_UNIT_VALUE" val="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diagram20229817_1*f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USESOURCEFORMAT_APPLY" val="1"/>
</p:tagLst>
</file>

<file path=ppt/tags/tag16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6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16.35,&quot;left&quot;:355.15,&quot;top&quot;:125.1,&quot;width&quot;:565.4082677165354}"/>
</p:tagLst>
</file>

<file path=ppt/tags/tag16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16.35,&quot;left&quot;:355.15,&quot;top&quot;:125.1,&quot;width&quot;:565.4082677165354}"/>
</p:tagLst>
</file>

<file path=ppt/tags/tag165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66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67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6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16.35,&quot;left&quot;:355.15,&quot;top&quot;:125.1,&quot;width&quot;:565.4082677165354}"/>
</p:tagLst>
</file>

<file path=ppt/tags/tag16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16.35,&quot;left&quot;:355.15,&quot;top&quot;:125.1,&quot;width&quot;:565.4082677165354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71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7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，请尽量言简意赅的阐述观点"/>
  <p:tag name="KSO_WM_UNIT_NOCLEAR" val="0"/>
  <p:tag name="KSO_WM_UNIT_VALUE" val="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diagram20229817_1*f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29817_1*i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，请尽量言简意赅的阐述观点"/>
  <p:tag name="KSO_WM_UNIT_NOCLEAR" val="0"/>
  <p:tag name="KSO_WM_UNIT_VALUE" val="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diagram20229817_1*f*1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USESOURCEFORMAT_APPLY" val="1"/>
</p:tagLst>
</file>

<file path=ppt/tags/tag18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87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8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19.1836220472441,&quot;left&quot;:338.85,&quot;top&quot;:122.2663779527559,&quot;width&quot;:585.2582677165353}"/>
</p:tagLst>
</file>

<file path=ppt/tags/tag18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19.1836220472441,&quot;left&quot;:338.85,&quot;top&quot;:122.2663779527559,&quot;width&quot;:585.2582677165353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9.1836220472441,&quot;left&quot;:338.85,&quot;top&quot;:122.2663779527559,&quot;width&quot;:585.2582677165353}"/>
</p:tagLst>
</file>

<file path=ppt/tags/tag191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9.1836220472441,&quot;left&quot;:338.85,&quot;top&quot;:122.2663779527559,&quot;width&quot;:585.2582677165353}"/>
</p:tagLst>
</file>

<file path=ppt/tags/tag19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9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9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19.1836220472441,&quot;left&quot;:338.85,&quot;top&quot;:122.2663779527559,&quot;width&quot;:585.2582677165353}"/>
</p:tagLst>
</file>

<file path=ppt/tags/tag19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19.1836220472441,&quot;left&quot;:338.85,&quot;top&quot;:122.2663779527559,&quot;width&quot;:585.2582677165353}"/>
</p:tagLst>
</file>

<file path=ppt/tags/tag196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9.1836220472441,&quot;left&quot;:338.85,&quot;top&quot;:122.2663779527559,&quot;width&quot;:585.2582677165353}"/>
</p:tagLst>
</file>

<file path=ppt/tags/tag197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9.1836220472441,&quot;left&quot;:338.85,&quot;top&quot;:122.2663779527559,&quot;width&quot;:585.2582677165353}"/>
</p:tagLst>
</file>

<file path=ppt/tags/tag198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16.35,&quot;left&quot;:355.15,&quot;top&quot;:125.1,&quot;width&quot;:565.4082677165354}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10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2*n_h_h_f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11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6000000238418579}],&quot;type&quot;:3},&quot;glow&quot;:{&quot;colorType&quot;:0},&quot;line&quot;:{&quot;gradient&quot;:[{&quot;brightness&quot;:0.800000011920929,&quot;colorType&quot;:1,&quot;foreColorIndex&quot;:6,&quot;pos&quot;:1,&quot;transparency&quot;:1},{&quot;brightness&quot;:-0.25,&quot;colorType&quot;:1,&quot;foreColorIndex&quot;:6,&quot;pos&quot;:0.019999999552965164,&quot;transparency&quot;:0.7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输入你的项正文，文字是您思想的提炼，&#10;请尽量言简意赅的阐述观点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2*n_h_h_i*1_2_1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2*n_h_h_i*1_2_2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36_2*n_h_h_i*1_2_3_1"/>
  <p:tag name="KSO_WM_TEMPLATE_CATEGORY" val="diagram"/>
  <p:tag name="KSO_WM_TEMPLATE_INDEX" val="20231636"/>
  <p:tag name="KSO_WM_UNIT_LAYERLEVEL" val="1_1_1_1"/>
  <p:tag name="KSO_WM_TAG_VERSION" val="3.0"/>
  <p:tag name="KSO_WM_BEAUTIFY_FLAG" val="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67999999999995,&quot;left&quot;:191.7785433070866,&quot;top&quot;:97.85944881889763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26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28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2"/>
  <p:tag name="KSO_WM_UNIT_ID" val="diagram20229817_1*a*2"/>
  <p:tag name="KSO_WM_TEMPLATE_CATEGORY" val="diagram"/>
  <p:tag name="KSO_WM_TEMPLATE_INDEX" val="20229817"/>
  <p:tag name="KSO_WM_UNIT_LAYERLEVEL" val="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9817_1*l_h_f*1_1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  <p:tag name="KSO_WM_DIAGRAM_VIRTUALLY_FRAME" val="{&quot;height&quot;:403.67999999999995,&quot;left&quot;:191.7785433070866,&quot;top&quot;:97.85944881889763,&quot;width&quot;:850.4468503937009}"/>
</p:tagLst>
</file>

<file path=ppt/tags/tag23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i*1_1_2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9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3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31636_2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1.1204724409449,&quot;width&quot;:850.44685039370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&#10;项标题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4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4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4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4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5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5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54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5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5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6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6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6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264.7836220472441,&quot;left&quot;:27.1,&quot;top&quot;:151.3663779527559,&quot;width&quot;:350}"/>
</p:tagLst>
</file>

<file path=ppt/tags/tag26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264.7836220472441,&quot;left&quot;:27.1,&quot;top&quot;:151.3663779527559,&quot;width&quot;:350}"/>
</p:tagLst>
</file>

<file path=ppt/tags/tag26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264.7836220472441,&quot;left&quot;:27.1,&quot;top&quot;:151.3663779527559,&quot;width&quot;:350}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85563_1*h_i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85563_1*h_i*1_2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3"/>
  <p:tag name="KSO_WM_UNIT_ID" val="diagram202285563_1*h_i*1_3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85563_1*h_a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4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5563_1*h_f*1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4"/>
  <p:tag name="KSO_WM_UNIT_ID" val="diagram202285563_1*h_i*1_4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85563_1*h_i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85563_1*h_i*2_2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85563_1*h_i*2_3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299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5563_1*h_f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85563_1*h_a*2_1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4"/>
  <p:tag name="KSO_WM_UNIT_ID" val="diagram202285563_1*h_i*2_4"/>
  <p:tag name="KSO_WM_TEMPLATE_CATEGORY" val="diagram"/>
  <p:tag name="KSO_WM_TEMPLATE_INDEX" val="202285563"/>
  <p:tag name="KSO_WM_UNIT_LAYERLEVEL" val="1_1"/>
  <p:tag name="KSO_WM_TAG_VERSION" val="1.0"/>
  <p:tag name="KSO_WM_BEAUTIFY_FLAG" val="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5563_1*i*1"/>
  <p:tag name="KSO_WM_TEMPLATE_CATEGORY" val="diagram"/>
  <p:tag name="KSO_WM_TEMPLATE_INDEX" val="202285563"/>
  <p:tag name="KSO_WM_UNIT_LAYERLEVEL" val="1"/>
  <p:tag name="KSO_WM_TAG_VERSION" val="1.0"/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35.8336220472441,&quot;left&quot;:85.65,&quot;top&quot;:142.3663779527559,&quot;width&quot;:794.05}"/>
</p:tagLst>
</file>

<file path=ppt/tags/tag313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35.8336220472441,&quot;left&quot;:85.65,&quot;top&quot;:142.3663779527559,&quot;width&quot;:794.05}"/>
</p:tagLst>
</file>

<file path=ppt/tags/tag314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35.8336220472441,&quot;left&quot;:85.65,&quot;top&quot;:142.3663779527559,&quot;width&quot;:794.05}"/>
</p:tagLst>
</file>

<file path=ppt/tags/tag31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35.8336220472441,&quot;left&quot;:85.65,&quot;top&quot;:142.3663779527559,&quot;width&quot;:794.05}"/>
</p:tagLst>
</file>

<file path=ppt/tags/tag31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35.8336220472441,&quot;left&quot;:85.65,&quot;top&quot;:142.3663779527559,&quot;width&quot;:794.05}"/>
</p:tagLst>
</file>

<file path=ppt/tags/tag317.xml><?xml version="1.0" encoding="utf-8"?>
<p:tagLst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  <p:tag name="KSO_WM_DIAGRAM_VIRTUALLY_FRAME" val="{&quot;height&quot;:135.8336220472441,&quot;left&quot;:85.65,&quot;top&quot;:142.3663779527559,&quot;width&quot;:794.05}"/>
</p:tagLst>
</file>

<file path=ppt/tags/tag31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  <p:tag name="KSO_WM_DIAGRAM_VIRTUALLY_FRAME" val="{&quot;height&quot;:135.8336220472441,&quot;left&quot;:85.65,&quot;top&quot;:142.3663779527559,&quot;width&quot;:794.05}"/>
</p:tagLst>
</file>

<file path=ppt/tags/tag31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  <p:tag name="KSO_WM_DIAGRAM_VIRTUALLY_FRAME" val="{&quot;height&quot;:135.8336220472441,&quot;left&quot;:85.65,&quot;top&quot;:142.3663779527559,&quot;width&quot;:794.0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7.xml><?xml version="1.0" encoding="utf-8"?>
<p:tagLst xmlns:p="http://schemas.openxmlformats.org/presentationml/2006/main">
  <p:tag name="KSO_WPP_MARK_KEY" val="489d9deb-1bb5-47c1-b574-ea765dac7701"/>
  <p:tag name="COMMONDATA" val="eyJoZGlkIjoiMTU2ZDc0ZjNmMzdmMDBlNmUzZGQ5ODRkNDBiMjE1YzkifQ=="/>
  <p:tag name="commondata" val="eyJoZGlkIjoiNDI3ZWFlNjNkYjFiNjk3OTdlMzJmYTU1ODFkYzM1YWY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79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81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82.xml><?xml version="1.0" encoding="utf-8"?>
<p:tagLst xmlns:p="http://schemas.openxmlformats.org/presentationml/2006/main">
  <p:tag name="KSO_WM_DIAGRAM_VIRTUALLY_FRAME" val="{&quot;height&quot;:206.59409448818897,&quot;left&quot;:120.65,&quot;top&quot;:217.0667716535433,&quot;width&quot;:763.9232283464568}"/>
</p:tagLst>
</file>

<file path=ppt/tags/tag83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206.59409448818897,&quot;left&quot;:120.65,&quot;top&quot;:217.0667716535433,&quot;width&quot;:763.9232283464568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3027</Words>
  <Application>WPS 演示</Application>
  <PresentationFormat>宽屏</PresentationFormat>
  <Paragraphs>225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微软雅黑</vt:lpstr>
      <vt:lpstr>思源黑体 CN Regular</vt:lpstr>
      <vt:lpstr>黑体</vt:lpstr>
      <vt:lpstr>优设标题黑</vt:lpstr>
      <vt:lpstr>微软雅黑 Light</vt:lpstr>
      <vt:lpstr>Cambria Math</vt:lpstr>
      <vt:lpstr>汉仪大黑简</vt:lpstr>
      <vt:lpstr>思源黑体 CN Normal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12</cp:revision>
  <dcterms:created xsi:type="dcterms:W3CDTF">2024-05-13T13:59:00Z</dcterms:created>
  <dcterms:modified xsi:type="dcterms:W3CDTF">2024-05-20T02:18:34Z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B4B9A330570349649C3A7984611FF173_11</vt:lpwstr>
  </property>
</Properties>
</file>